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55"/>
  </p:notesMasterIdLst>
  <p:handoutMasterIdLst>
    <p:handoutMasterId r:id="rId56"/>
  </p:handoutMasterIdLst>
  <p:sldIdLst>
    <p:sldId id="256" r:id="rId2"/>
    <p:sldId id="288" r:id="rId3"/>
    <p:sldId id="289" r:id="rId4"/>
    <p:sldId id="290" r:id="rId5"/>
    <p:sldId id="291" r:id="rId6"/>
    <p:sldId id="308" r:id="rId7"/>
    <p:sldId id="257" r:id="rId8"/>
    <p:sldId id="258" r:id="rId9"/>
    <p:sldId id="259" r:id="rId10"/>
    <p:sldId id="260" r:id="rId11"/>
    <p:sldId id="261" r:id="rId12"/>
    <p:sldId id="292" r:id="rId13"/>
    <p:sldId id="293" r:id="rId14"/>
    <p:sldId id="294" r:id="rId15"/>
    <p:sldId id="295" r:id="rId16"/>
    <p:sldId id="309" r:id="rId17"/>
    <p:sldId id="262" r:id="rId18"/>
    <p:sldId id="263" r:id="rId19"/>
    <p:sldId id="264" r:id="rId20"/>
    <p:sldId id="265" r:id="rId21"/>
    <p:sldId id="296" r:id="rId22"/>
    <p:sldId id="266" r:id="rId23"/>
    <p:sldId id="267" r:id="rId24"/>
    <p:sldId id="268" r:id="rId25"/>
    <p:sldId id="269" r:id="rId26"/>
    <p:sldId id="270" r:id="rId27"/>
    <p:sldId id="297" r:id="rId28"/>
    <p:sldId id="298" r:id="rId29"/>
    <p:sldId id="299" r:id="rId30"/>
    <p:sldId id="300" r:id="rId31"/>
    <p:sldId id="306" r:id="rId32"/>
    <p:sldId id="307" r:id="rId33"/>
    <p:sldId id="271" r:id="rId34"/>
    <p:sldId id="272" r:id="rId35"/>
    <p:sldId id="273" r:id="rId36"/>
    <p:sldId id="274" r:id="rId37"/>
    <p:sldId id="275" r:id="rId38"/>
    <p:sldId id="276" r:id="rId39"/>
    <p:sldId id="277" r:id="rId40"/>
    <p:sldId id="278" r:id="rId41"/>
    <p:sldId id="279" r:id="rId42"/>
    <p:sldId id="280" r:id="rId43"/>
    <p:sldId id="281" r:id="rId44"/>
    <p:sldId id="282" r:id="rId45"/>
    <p:sldId id="283" r:id="rId46"/>
    <p:sldId id="284" r:id="rId47"/>
    <p:sldId id="285" r:id="rId48"/>
    <p:sldId id="286" r:id="rId49"/>
    <p:sldId id="301" r:id="rId50"/>
    <p:sldId id="303" r:id="rId51"/>
    <p:sldId id="304" r:id="rId52"/>
    <p:sldId id="305" r:id="rId53"/>
    <p:sldId id="287" r:id="rId54"/>
  </p:sldIdLst>
  <p:sldSz cx="9144000" cy="6858000" type="screen4x3"/>
  <p:notesSz cx="6934200"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03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0375"/>
          </a:xfrm>
          <a:prstGeom prst="rect">
            <a:avLst/>
          </a:prstGeom>
        </p:spPr>
        <p:txBody>
          <a:bodyPr vert="horz" lIns="91440" tIns="45720" rIns="91440" bIns="45720" rtlCol="0"/>
          <a:lstStyle>
            <a:lvl1pPr algn="r">
              <a:defRPr sz="1200"/>
            </a:lvl1pPr>
          </a:lstStyle>
          <a:p>
            <a:fld id="{FB10151F-A0C3-4D06-8120-704D1E406253}" type="datetimeFigureOut">
              <a:rPr lang="en-US" smtClean="0"/>
              <a:pPr/>
              <a:t>2/26/2009</a:t>
            </a:fld>
            <a:endParaRPr lang="en-US"/>
          </a:p>
        </p:txBody>
      </p:sp>
      <p:sp>
        <p:nvSpPr>
          <p:cNvPr id="4" name="Footer Placeholder 3"/>
          <p:cNvSpPr>
            <a:spLocks noGrp="1"/>
          </p:cNvSpPr>
          <p:nvPr>
            <p:ph type="ftr" sz="quarter" idx="2"/>
          </p:nvPr>
        </p:nvSpPr>
        <p:spPr>
          <a:xfrm>
            <a:off x="0" y="8758238"/>
            <a:ext cx="3005138" cy="4603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758238"/>
            <a:ext cx="3005138" cy="460375"/>
          </a:xfrm>
          <a:prstGeom prst="rect">
            <a:avLst/>
          </a:prstGeom>
        </p:spPr>
        <p:txBody>
          <a:bodyPr vert="horz" lIns="91440" tIns="45720" rIns="91440" bIns="45720" rtlCol="0" anchor="b"/>
          <a:lstStyle>
            <a:lvl1pPr algn="r">
              <a:defRPr sz="1200"/>
            </a:lvl1pPr>
          </a:lstStyle>
          <a:p>
            <a:fld id="{49F3A83E-B525-49B9-988B-D49AE7CE4E03}"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309" tIns="46154" rIns="92309" bIns="46154" rtlCol="0"/>
          <a:lstStyle>
            <a:lvl1pPr algn="l">
              <a:defRPr sz="1200"/>
            </a:lvl1pPr>
          </a:lstStyle>
          <a:p>
            <a:endParaRPr lang="en-US"/>
          </a:p>
        </p:txBody>
      </p:sp>
      <p:sp>
        <p:nvSpPr>
          <p:cNvPr id="3" name="Date Placeholder 2"/>
          <p:cNvSpPr>
            <a:spLocks noGrp="1"/>
          </p:cNvSpPr>
          <p:nvPr>
            <p:ph type="dt" idx="1"/>
          </p:nvPr>
        </p:nvSpPr>
        <p:spPr>
          <a:xfrm>
            <a:off x="3927775" y="0"/>
            <a:ext cx="3004820" cy="461010"/>
          </a:xfrm>
          <a:prstGeom prst="rect">
            <a:avLst/>
          </a:prstGeom>
        </p:spPr>
        <p:txBody>
          <a:bodyPr vert="horz" lIns="92309" tIns="46154" rIns="92309" bIns="46154" rtlCol="0"/>
          <a:lstStyle>
            <a:lvl1pPr algn="r">
              <a:defRPr sz="1200"/>
            </a:lvl1pPr>
          </a:lstStyle>
          <a:p>
            <a:fld id="{B91BCA43-BACC-43F5-9184-0C59F8E50AB8}" type="datetimeFigureOut">
              <a:rPr lang="en-US" smtClean="0"/>
              <a:pPr/>
              <a:t>2/26/2009</a:t>
            </a:fld>
            <a:endParaRPr lang="en-US"/>
          </a:p>
        </p:txBody>
      </p:sp>
      <p:sp>
        <p:nvSpPr>
          <p:cNvPr id="4" name="Slide Image Placeholder 3"/>
          <p:cNvSpPr>
            <a:spLocks noGrp="1" noRot="1" noChangeAspect="1"/>
          </p:cNvSpPr>
          <p:nvPr>
            <p:ph type="sldImg" idx="2"/>
          </p:nvPr>
        </p:nvSpPr>
        <p:spPr>
          <a:xfrm>
            <a:off x="1162050" y="692150"/>
            <a:ext cx="4610100" cy="3457575"/>
          </a:xfrm>
          <a:prstGeom prst="rect">
            <a:avLst/>
          </a:prstGeom>
          <a:noFill/>
          <a:ln w="12700">
            <a:solidFill>
              <a:prstClr val="black"/>
            </a:solidFill>
          </a:ln>
        </p:spPr>
        <p:txBody>
          <a:bodyPr vert="horz" lIns="92309" tIns="46154" rIns="92309" bIns="46154" rtlCol="0" anchor="ctr"/>
          <a:lstStyle/>
          <a:p>
            <a:endParaRPr lang="en-US"/>
          </a:p>
        </p:txBody>
      </p:sp>
      <p:sp>
        <p:nvSpPr>
          <p:cNvPr id="5" name="Notes Placeholder 4"/>
          <p:cNvSpPr>
            <a:spLocks noGrp="1"/>
          </p:cNvSpPr>
          <p:nvPr>
            <p:ph type="body" sz="quarter" idx="3"/>
          </p:nvPr>
        </p:nvSpPr>
        <p:spPr>
          <a:xfrm>
            <a:off x="693420" y="4379595"/>
            <a:ext cx="5547360" cy="4149090"/>
          </a:xfrm>
          <a:prstGeom prst="rect">
            <a:avLst/>
          </a:prstGeom>
        </p:spPr>
        <p:txBody>
          <a:bodyPr vert="horz" lIns="92309" tIns="46154" rIns="92309" bIns="4615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57590"/>
            <a:ext cx="3004820" cy="461010"/>
          </a:xfrm>
          <a:prstGeom prst="rect">
            <a:avLst/>
          </a:prstGeom>
        </p:spPr>
        <p:txBody>
          <a:bodyPr vert="horz" lIns="92309" tIns="46154" rIns="92309" bIns="46154" rtlCol="0" anchor="b"/>
          <a:lstStyle>
            <a:lvl1pPr algn="l">
              <a:defRPr sz="1200"/>
            </a:lvl1pPr>
          </a:lstStyle>
          <a:p>
            <a:endParaRPr lang="en-US"/>
          </a:p>
        </p:txBody>
      </p:sp>
      <p:sp>
        <p:nvSpPr>
          <p:cNvPr id="7" name="Slide Number Placeholder 6"/>
          <p:cNvSpPr>
            <a:spLocks noGrp="1"/>
          </p:cNvSpPr>
          <p:nvPr>
            <p:ph type="sldNum" sz="quarter" idx="5"/>
          </p:nvPr>
        </p:nvSpPr>
        <p:spPr>
          <a:xfrm>
            <a:off x="3927775" y="8757590"/>
            <a:ext cx="3004820" cy="461010"/>
          </a:xfrm>
          <a:prstGeom prst="rect">
            <a:avLst/>
          </a:prstGeom>
        </p:spPr>
        <p:txBody>
          <a:bodyPr vert="horz" lIns="92309" tIns="46154" rIns="92309" bIns="46154" rtlCol="0" anchor="b"/>
          <a:lstStyle>
            <a:lvl1pPr algn="r">
              <a:defRPr sz="1200"/>
            </a:lvl1pPr>
          </a:lstStyle>
          <a:p>
            <a:fld id="{1E9C1A00-1F76-4505-9746-035F84625E3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E9C1A00-1F76-4505-9746-035F84625E31}" type="slidenum">
              <a:rPr lang="en-US" smtClean="0"/>
              <a:pPr/>
              <a:t>10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4E31D7D-EC34-46C7-A2CC-DE86D624B018}" type="slidenum">
              <a:rPr lang="en-US" smtClean="0"/>
              <a:pPr/>
              <a:t>13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4E31D7D-EC34-46C7-A2CC-DE86D624B018}" type="slidenum">
              <a:rPr lang="en-US" smtClean="0"/>
              <a:pPr/>
              <a:t>29</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4E31D7D-EC34-46C7-A2CC-DE86D624B018}" type="slidenum">
              <a:rPr lang="en-US" smtClean="0"/>
              <a:pPr/>
              <a:t>30</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4E31D7D-EC34-46C7-A2CC-DE86D624B018}" type="slidenum">
              <a:rPr lang="en-US" smtClean="0"/>
              <a:pPr/>
              <a:t>49</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4E31D7D-EC34-46C7-A2CC-DE86D624B018}" type="slidenum">
              <a:rPr lang="en-US" smtClean="0"/>
              <a:pPr/>
              <a:t>50</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4E31D7D-EC34-46C7-A2CC-DE86D624B018}" type="slidenum">
              <a:rPr lang="en-US" smtClean="0"/>
              <a:pPr/>
              <a:t>51</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E9C1A00-1F76-4505-9746-035F84625E31}" type="slidenum">
              <a:rPr lang="en-US" smtClean="0"/>
              <a:pPr/>
              <a:t>53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1BBF4263-F177-42F0-9DB8-BB2E587EB039}" type="datetimeFigureOut">
              <a:rPr lang="en-US" smtClean="0"/>
              <a:pPr/>
              <a:t>2/26/2009</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77823740-E8A8-480C-9ADE-F6729FBB982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BBF4263-F177-42F0-9DB8-BB2E587EB039}" type="datetimeFigureOut">
              <a:rPr lang="en-US" smtClean="0"/>
              <a:pPr/>
              <a:t>2/26/2009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823740-E8A8-480C-9ADE-F6729FBB982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BBF4263-F177-42F0-9DB8-BB2E587EB039}" type="datetimeFigureOut">
              <a:rPr lang="en-US" smtClean="0"/>
              <a:pPr/>
              <a:t>2/26/2009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823740-E8A8-480C-9ADE-F6729FBB982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BBF4263-F177-42F0-9DB8-BB2E587EB039}" type="datetimeFigureOut">
              <a:rPr lang="en-US" smtClean="0"/>
              <a:pPr/>
              <a:t>2/26/2009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823740-E8A8-480C-9ADE-F6729FBB982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BBF4263-F177-42F0-9DB8-BB2E587EB039}" type="datetimeFigureOut">
              <a:rPr lang="en-US" smtClean="0"/>
              <a:pPr/>
              <a:t>2/26/2009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823740-E8A8-480C-9ADE-F6729FBB982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BBF4263-F177-42F0-9DB8-BB2E587EB039}" type="datetimeFigureOut">
              <a:rPr lang="en-US" smtClean="0"/>
              <a:pPr/>
              <a:t>2/26/2009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823740-E8A8-480C-9ADE-F6729FBB982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1BBF4263-F177-42F0-9DB8-BB2E587EB039}" type="datetimeFigureOut">
              <a:rPr lang="en-US" smtClean="0"/>
              <a:pPr/>
              <a:t>2/26/2009</a:t>
            </a:fld>
            <a:endParaRPr lang="en-US"/>
          </a:p>
        </p:txBody>
      </p:sp>
      <p:sp>
        <p:nvSpPr>
          <p:cNvPr id="27" name="Slide Number Placeholder 26"/>
          <p:cNvSpPr>
            <a:spLocks noGrp="1"/>
          </p:cNvSpPr>
          <p:nvPr>
            <p:ph type="sldNum" sz="quarter" idx="11"/>
          </p:nvPr>
        </p:nvSpPr>
        <p:spPr/>
        <p:txBody>
          <a:bodyPr rtlCol="0"/>
          <a:lstStyle/>
          <a:p>
            <a:fld id="{77823740-E8A8-480C-9ADE-F6729FBB9821}"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1BBF4263-F177-42F0-9DB8-BB2E587EB039}" type="datetimeFigureOut">
              <a:rPr lang="en-US" smtClean="0"/>
              <a:pPr/>
              <a:t>2/26/2009</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77823740-E8A8-480C-9ADE-F6729FBB982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BF4263-F177-42F0-9DB8-BB2E587EB039}" type="datetimeFigureOut">
              <a:rPr lang="en-US" smtClean="0"/>
              <a:pPr/>
              <a:t>2/26/2009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823740-E8A8-480C-9ADE-F6729FBB982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BBF4263-F177-42F0-9DB8-BB2E587EB039}" type="datetimeFigureOut">
              <a:rPr lang="en-US" smtClean="0"/>
              <a:pPr/>
              <a:t>2/26/2009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823740-E8A8-480C-9ADE-F6729FBB982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BBF4263-F177-42F0-9DB8-BB2E587EB039}" type="datetimeFigureOut">
              <a:rPr lang="en-US" smtClean="0"/>
              <a:pPr/>
              <a:t>2/26/2009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823740-E8A8-480C-9ADE-F6729FBB982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1BBF4263-F177-42F0-9DB8-BB2E587EB039}" type="datetimeFigureOut">
              <a:rPr lang="en-US" smtClean="0"/>
              <a:pPr/>
              <a:t>2/26/2009</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77823740-E8A8-480C-9ADE-F6729FBB982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gif"/><Relationship Id="rId1" Type="http://schemas.openxmlformats.org/officeDocument/2006/relationships/slideLayout" Target="../slideLayouts/slideLayout2.xml"/><Relationship Id="rId5" Type="http://schemas.openxmlformats.org/officeDocument/2006/relationships/image" Target="../media/image9.gif"/><Relationship Id="rId4" Type="http://schemas.openxmlformats.org/officeDocument/2006/relationships/image" Target="../media/image8.gi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5.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3" Type="http://schemas.openxmlformats.org/officeDocument/2006/relationships/hyperlink" Target="mailto:mproshek@np.k12.mn.us"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mailto:rbell@np.k12.mn.us"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2.xml"/><Relationship Id="rId4" Type="http://schemas.openxmlformats.org/officeDocument/2006/relationships/image" Target="../media/image5.gi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Math Night</a:t>
            </a:r>
            <a:br>
              <a:rPr lang="en-US" dirty="0" smtClean="0"/>
            </a:br>
            <a:r>
              <a:rPr lang="en-US" dirty="0" smtClean="0"/>
              <a:t>Welcome!</a:t>
            </a:r>
            <a:endParaRPr lang="en-US" dirty="0"/>
          </a:p>
        </p:txBody>
      </p:sp>
      <p:sp>
        <p:nvSpPr>
          <p:cNvPr id="3" name="Subtitle 2"/>
          <p:cNvSpPr>
            <a:spLocks noGrp="1"/>
          </p:cNvSpPr>
          <p:nvPr>
            <p:ph type="subTitle" idx="1"/>
          </p:nvPr>
        </p:nvSpPr>
        <p:spPr/>
        <p:txBody>
          <a:bodyPr/>
          <a:lstStyle/>
          <a:p>
            <a:r>
              <a:rPr lang="en-US" dirty="0" smtClean="0"/>
              <a:t>March  2009</a:t>
            </a:r>
          </a:p>
          <a:p>
            <a:endParaRPr lang="en-US" dirty="0" smtClean="0"/>
          </a:p>
          <a:p>
            <a:r>
              <a:rPr lang="en-US" dirty="0" smtClean="0"/>
              <a:t>Presenters:  </a:t>
            </a:r>
          </a:p>
          <a:p>
            <a:r>
              <a:rPr lang="en-US" dirty="0" smtClean="0"/>
              <a:t>Rick Bell and </a:t>
            </a:r>
            <a:r>
              <a:rPr lang="en-US" dirty="0" err="1" smtClean="0"/>
              <a:t>MaryKay</a:t>
            </a:r>
            <a:r>
              <a:rPr lang="en-US" dirty="0" smtClean="0"/>
              <a:t> Proshek</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normAutofit fontScale="90000"/>
          </a:bodyPr>
          <a:lstStyle/>
          <a:p>
            <a:r>
              <a:rPr lang="en-US" dirty="0"/>
              <a:t>Math Maps For the </a:t>
            </a:r>
            <a:r>
              <a:rPr lang="en-US" dirty="0" smtClean="0"/>
              <a:t>Mind </a:t>
            </a:r>
            <a:r>
              <a:rPr lang="en-US" sz="1600" dirty="0" smtClean="0"/>
              <a:t>Patterns, </a:t>
            </a:r>
            <a:r>
              <a:rPr lang="en-US" sz="1600" dirty="0" err="1" smtClean="0"/>
              <a:t>Relationships,and</a:t>
            </a:r>
            <a:r>
              <a:rPr lang="en-US" sz="1600" dirty="0" smtClean="0"/>
              <a:t> Functions </a:t>
            </a:r>
            <a:endParaRPr lang="en-US" sz="1600" dirty="0"/>
          </a:p>
        </p:txBody>
      </p:sp>
      <p:sp>
        <p:nvSpPr>
          <p:cNvPr id="3" name="Content Placeholder 2"/>
          <p:cNvSpPr>
            <a:spLocks noGrp="1"/>
          </p:cNvSpPr>
          <p:nvPr>
            <p:ph idx="1"/>
          </p:nvPr>
        </p:nvSpPr>
        <p:spPr>
          <a:xfrm>
            <a:off x="152400" y="762000"/>
            <a:ext cx="8763000" cy="6096000"/>
          </a:xfrm>
        </p:spPr>
        <p:txBody>
          <a:bodyPr>
            <a:noAutofit/>
          </a:bodyPr>
          <a:lstStyle/>
          <a:p>
            <a:pPr>
              <a:buNone/>
            </a:pPr>
            <a:r>
              <a:rPr lang="en-US" sz="1400" b="1" dirty="0"/>
              <a:t>Goal:</a:t>
            </a:r>
          </a:p>
          <a:p>
            <a:pPr>
              <a:buNone/>
            </a:pPr>
            <a:r>
              <a:rPr lang="en-US" sz="1400" dirty="0"/>
              <a:t>To help your child connect new math ideas with what </a:t>
            </a:r>
            <a:r>
              <a:rPr lang="en-US" sz="1400" dirty="0" smtClean="0"/>
              <a:t>they already </a:t>
            </a:r>
            <a:r>
              <a:rPr lang="en-US" sz="1400" dirty="0"/>
              <a:t>know</a:t>
            </a:r>
          </a:p>
          <a:p>
            <a:pPr>
              <a:buNone/>
            </a:pPr>
            <a:r>
              <a:rPr lang="en-US" sz="1400" b="1" dirty="0" smtClean="0"/>
              <a:t>What </a:t>
            </a:r>
            <a:r>
              <a:rPr lang="en-US" sz="1400" b="1" dirty="0"/>
              <a:t>You Will Need</a:t>
            </a:r>
            <a:r>
              <a:rPr lang="en-US" sz="1400" b="1" dirty="0" smtClean="0"/>
              <a:t>:					</a:t>
            </a:r>
            <a:endParaRPr lang="en-US" sz="1400" b="1" dirty="0"/>
          </a:p>
          <a:p>
            <a:pPr>
              <a:buFont typeface="Wingdings" pitchFamily="2" charset="2"/>
              <a:buChar char="ü"/>
            </a:pPr>
            <a:r>
              <a:rPr lang="en-US" sz="1400" dirty="0" smtClean="0"/>
              <a:t>Paper </a:t>
            </a:r>
            <a:r>
              <a:rPr lang="en-US" sz="1400" dirty="0"/>
              <a:t>and pencil</a:t>
            </a:r>
          </a:p>
          <a:p>
            <a:pPr>
              <a:buFont typeface="Wingdings" pitchFamily="2" charset="2"/>
              <a:buChar char="ü"/>
            </a:pPr>
            <a:r>
              <a:rPr lang="en-US" sz="1400" dirty="0" smtClean="0"/>
              <a:t> </a:t>
            </a:r>
            <a:r>
              <a:rPr lang="en-US" sz="1400" dirty="0"/>
              <a:t>Word Map sheets (attached)</a:t>
            </a:r>
          </a:p>
          <a:p>
            <a:pPr>
              <a:buFont typeface="Wingdings" pitchFamily="2" charset="2"/>
              <a:buChar char="ü"/>
            </a:pPr>
            <a:r>
              <a:rPr lang="en-US" sz="1400" dirty="0" smtClean="0"/>
              <a:t>List </a:t>
            </a:r>
            <a:r>
              <a:rPr lang="en-US" sz="1400" dirty="0"/>
              <a:t>of math words/ideas your child is learning</a:t>
            </a:r>
          </a:p>
          <a:p>
            <a:pPr>
              <a:buNone/>
            </a:pPr>
            <a:r>
              <a:rPr lang="en-US" sz="1400" b="1" dirty="0"/>
              <a:t>Let’s Go!</a:t>
            </a:r>
          </a:p>
          <a:p>
            <a:pPr>
              <a:buNone/>
            </a:pPr>
            <a:r>
              <a:rPr lang="en-US" sz="1400" dirty="0"/>
              <a:t>1. Explain to your child that a Word Map is a “graphic organizer” to help </a:t>
            </a:r>
            <a:r>
              <a:rPr lang="en-US" sz="1400" dirty="0" smtClean="0"/>
              <a:t>your brain </a:t>
            </a:r>
            <a:r>
              <a:rPr lang="en-US" sz="1400" dirty="0"/>
              <a:t>connect new math concepts to what they already know.</a:t>
            </a:r>
          </a:p>
          <a:p>
            <a:pPr>
              <a:buNone/>
            </a:pPr>
            <a:r>
              <a:rPr lang="en-US" sz="1400" dirty="0"/>
              <a:t>2. In the center circle, write the word or concept your child is learning.</a:t>
            </a:r>
          </a:p>
          <a:p>
            <a:pPr>
              <a:buNone/>
            </a:pPr>
            <a:r>
              <a:rPr lang="en-US" sz="1400" i="1" dirty="0" smtClean="0"/>
              <a:t>	Example</a:t>
            </a:r>
            <a:r>
              <a:rPr lang="en-US" sz="1400" i="1" dirty="0"/>
              <a:t>: Circle</a:t>
            </a:r>
          </a:p>
          <a:p>
            <a:pPr>
              <a:buNone/>
            </a:pPr>
            <a:r>
              <a:rPr lang="en-US" sz="1400" dirty="0"/>
              <a:t>3. In the top box, write a definition in the child’s own words. </a:t>
            </a:r>
            <a:r>
              <a:rPr lang="en-US" sz="1400" i="1" dirty="0"/>
              <a:t>Example: It’s </a:t>
            </a:r>
            <a:r>
              <a:rPr lang="en-US" sz="1400" i="1" dirty="0" smtClean="0"/>
              <a:t>a </a:t>
            </a:r>
            <a:r>
              <a:rPr lang="en-US" sz="1400" dirty="0" smtClean="0"/>
              <a:t>round </a:t>
            </a:r>
            <a:r>
              <a:rPr lang="en-US" sz="1400" dirty="0"/>
              <a:t>shape.</a:t>
            </a:r>
          </a:p>
          <a:p>
            <a:pPr>
              <a:buNone/>
            </a:pPr>
            <a:r>
              <a:rPr lang="en-US" sz="1400" dirty="0"/>
              <a:t>4. Help your child think of some examples, and write them in the left box.</a:t>
            </a:r>
          </a:p>
          <a:p>
            <a:pPr>
              <a:buNone/>
            </a:pPr>
            <a:r>
              <a:rPr lang="en-US" sz="1400" i="1" dirty="0" smtClean="0"/>
              <a:t>	Example</a:t>
            </a:r>
            <a:r>
              <a:rPr lang="en-US" sz="1400" i="1" dirty="0"/>
              <a:t>: ball, clock, coins.</a:t>
            </a:r>
          </a:p>
          <a:p>
            <a:pPr>
              <a:buNone/>
            </a:pPr>
            <a:r>
              <a:rPr lang="en-US" sz="1400" dirty="0"/>
              <a:t>5. Ask your child to describe what it is like, and write this in the bottom circle.</a:t>
            </a:r>
          </a:p>
          <a:p>
            <a:pPr>
              <a:buNone/>
            </a:pPr>
            <a:r>
              <a:rPr lang="en-US" sz="1400" i="1" dirty="0" smtClean="0"/>
              <a:t>	Example</a:t>
            </a:r>
            <a:r>
              <a:rPr lang="en-US" sz="1400" i="1" dirty="0"/>
              <a:t>: It is curved and never ends.</a:t>
            </a:r>
          </a:p>
          <a:p>
            <a:pPr>
              <a:buNone/>
            </a:pPr>
            <a:r>
              <a:rPr lang="en-US" sz="1400" dirty="0"/>
              <a:t>6. Have your child think of some non examples, and write these in the </a:t>
            </a:r>
            <a:r>
              <a:rPr lang="en-US" sz="1400" dirty="0" smtClean="0"/>
              <a:t>right box</a:t>
            </a:r>
            <a:r>
              <a:rPr lang="en-US" sz="1400" dirty="0"/>
              <a:t>. </a:t>
            </a:r>
            <a:endParaRPr lang="en-US" sz="1400" dirty="0" smtClean="0"/>
          </a:p>
          <a:p>
            <a:pPr>
              <a:buNone/>
            </a:pPr>
            <a:r>
              <a:rPr lang="en-US" sz="1400" i="1" dirty="0" smtClean="0"/>
              <a:t>	Example</a:t>
            </a:r>
            <a:r>
              <a:rPr lang="en-US" sz="1400" i="1" dirty="0"/>
              <a:t>: book, paper, clip.</a:t>
            </a:r>
          </a:p>
          <a:p>
            <a:pPr>
              <a:buNone/>
            </a:pPr>
            <a:endParaRPr lang="en-US" sz="1200" dirty="0" smtClean="0"/>
          </a:p>
          <a:p>
            <a:pPr>
              <a:buNone/>
            </a:pPr>
            <a:r>
              <a:rPr lang="en-US" sz="1400" dirty="0" smtClean="0"/>
              <a:t>The </a:t>
            </a:r>
            <a:r>
              <a:rPr lang="en-US" sz="1400" dirty="0"/>
              <a:t>best words come from your child’s own math lessons. But here </a:t>
            </a:r>
            <a:r>
              <a:rPr lang="en-US" sz="1400" dirty="0" smtClean="0"/>
              <a:t>are some </a:t>
            </a:r>
            <a:r>
              <a:rPr lang="en-US" sz="1400" dirty="0"/>
              <a:t>math concepts </a:t>
            </a:r>
            <a:r>
              <a:rPr lang="en-US" sz="1400" dirty="0" smtClean="0"/>
              <a:t>you might </a:t>
            </a:r>
            <a:r>
              <a:rPr lang="en-US" sz="1400" dirty="0"/>
              <a:t>use:</a:t>
            </a:r>
          </a:p>
          <a:p>
            <a:pPr>
              <a:buNone/>
            </a:pPr>
            <a:r>
              <a:rPr lang="en-US" sz="1400" b="1" dirty="0"/>
              <a:t>Geometry Words: </a:t>
            </a:r>
            <a:r>
              <a:rPr lang="en-US" sz="1400" dirty="0"/>
              <a:t>circle, square, triangle, rectangle, right, left, top, </a:t>
            </a:r>
            <a:r>
              <a:rPr lang="en-US" sz="1400" dirty="0" smtClean="0"/>
              <a:t>bottom, next </a:t>
            </a:r>
            <a:r>
              <a:rPr lang="en-US" sz="1400" dirty="0"/>
              <a:t>to, under, </a:t>
            </a:r>
            <a:r>
              <a:rPr lang="en-US" sz="1400" dirty="0" smtClean="0"/>
              <a:t>over, around</a:t>
            </a:r>
            <a:r>
              <a:rPr lang="en-US" sz="1400" dirty="0"/>
              <a:t>.</a:t>
            </a:r>
          </a:p>
          <a:p>
            <a:pPr>
              <a:buNone/>
            </a:pPr>
            <a:r>
              <a:rPr lang="en-US" sz="1400" b="1" dirty="0"/>
              <a:t>Subtraction Words: </a:t>
            </a:r>
            <a:r>
              <a:rPr lang="en-US" sz="1400" dirty="0"/>
              <a:t>less than, subtract, minus, difference, take away, </a:t>
            </a:r>
            <a:r>
              <a:rPr lang="en-US" sz="1400" dirty="0" smtClean="0"/>
              <a:t>have left</a:t>
            </a:r>
            <a:r>
              <a:rPr lang="en-US" sz="1400" dirty="0"/>
              <a:t>.</a:t>
            </a:r>
          </a:p>
          <a:p>
            <a:pPr>
              <a:buNone/>
            </a:pPr>
            <a:r>
              <a:rPr lang="en-US" sz="1400" b="1" dirty="0"/>
              <a:t>Addition Words: </a:t>
            </a:r>
            <a:r>
              <a:rPr lang="en-US" sz="1400" dirty="0"/>
              <a:t>add, all together, both, in all, increased by, more than, </a:t>
            </a:r>
            <a:r>
              <a:rPr lang="en-US" sz="1400" dirty="0" smtClean="0"/>
              <a:t>plus, put </a:t>
            </a:r>
            <a:r>
              <a:rPr lang="en-US" sz="1400" dirty="0"/>
              <a:t>together, sum, </a:t>
            </a:r>
            <a:r>
              <a:rPr lang="en-US" sz="1400" dirty="0" smtClean="0"/>
              <a:t> total</a:t>
            </a:r>
            <a:r>
              <a:rPr lang="en-US" sz="1400" dirty="0"/>
              <a:t>.</a:t>
            </a:r>
          </a:p>
          <a:p>
            <a:pPr>
              <a:buNone/>
            </a:pPr>
            <a:r>
              <a:rPr lang="en-US" sz="1400" b="1" dirty="0"/>
              <a:t>Additional Concepts: </a:t>
            </a:r>
            <a:r>
              <a:rPr lang="en-US" sz="1400" dirty="0"/>
              <a:t>graph, estimate, measure, number, statistics, </a:t>
            </a:r>
            <a:r>
              <a:rPr lang="en-US" sz="1400" dirty="0" smtClean="0"/>
              <a:t>patterns, shapes</a:t>
            </a:r>
            <a:r>
              <a:rPr lang="en-US" sz="1400" dirty="0"/>
              <a:t>, groups, match.</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09600"/>
          </a:xfrm>
        </p:spPr>
        <p:txBody>
          <a:bodyPr>
            <a:normAutofit fontScale="90000"/>
          </a:bodyPr>
          <a:lstStyle/>
          <a:p>
            <a:r>
              <a:rPr lang="en-US" dirty="0"/>
              <a:t>Coin </a:t>
            </a:r>
            <a:r>
              <a:rPr lang="en-US" dirty="0" smtClean="0"/>
              <a:t>Sort 			</a:t>
            </a:r>
            <a:r>
              <a:rPr lang="en-US" sz="1600" dirty="0" smtClean="0"/>
              <a:t>Patterns, </a:t>
            </a:r>
            <a:r>
              <a:rPr lang="en-US" sz="1600" dirty="0" err="1" smtClean="0"/>
              <a:t>Relationships,and</a:t>
            </a:r>
            <a:r>
              <a:rPr lang="en-US" sz="1600" dirty="0" smtClean="0"/>
              <a:t> Functions </a:t>
            </a:r>
            <a:endParaRPr lang="en-US" sz="1600" dirty="0"/>
          </a:p>
        </p:txBody>
      </p:sp>
      <p:sp>
        <p:nvSpPr>
          <p:cNvPr id="3" name="Content Placeholder 2"/>
          <p:cNvSpPr>
            <a:spLocks noGrp="1"/>
          </p:cNvSpPr>
          <p:nvPr>
            <p:ph idx="1"/>
          </p:nvPr>
        </p:nvSpPr>
        <p:spPr>
          <a:xfrm>
            <a:off x="228600" y="914400"/>
            <a:ext cx="8458200" cy="5791200"/>
          </a:xfrm>
        </p:spPr>
        <p:txBody>
          <a:bodyPr>
            <a:noAutofit/>
          </a:bodyPr>
          <a:lstStyle/>
          <a:p>
            <a:pPr>
              <a:buNone/>
            </a:pPr>
            <a:r>
              <a:rPr lang="en-US" sz="1400" b="1" dirty="0">
                <a:latin typeface="Baskerville Old Face" pitchFamily="18" charset="0"/>
              </a:rPr>
              <a:t>Goal:</a:t>
            </a:r>
          </a:p>
          <a:p>
            <a:pPr>
              <a:buNone/>
            </a:pPr>
            <a:r>
              <a:rPr lang="en-US" sz="1400" dirty="0">
                <a:latin typeface="Baskerville Old Face" pitchFamily="18" charset="0"/>
              </a:rPr>
              <a:t>To help your child observe differences, sort by attribute, and describe </a:t>
            </a:r>
            <a:r>
              <a:rPr lang="en-US" sz="1400" dirty="0" smtClean="0">
                <a:latin typeface="Baskerville Old Face" pitchFamily="18" charset="0"/>
              </a:rPr>
              <a:t>variations in </a:t>
            </a:r>
            <a:r>
              <a:rPr lang="en-US" sz="1400" dirty="0">
                <a:latin typeface="Baskerville Old Face" pitchFamily="18" charset="0"/>
              </a:rPr>
              <a:t>patterns</a:t>
            </a:r>
          </a:p>
          <a:p>
            <a:pPr>
              <a:buNone/>
            </a:pPr>
            <a:endParaRPr lang="en-US" sz="1400" dirty="0" smtClean="0">
              <a:latin typeface="Baskerville Old Face" pitchFamily="18" charset="0"/>
            </a:endParaRPr>
          </a:p>
          <a:p>
            <a:pPr>
              <a:buNone/>
            </a:pPr>
            <a:r>
              <a:rPr lang="en-US" sz="1400" b="1" dirty="0" smtClean="0">
                <a:latin typeface="Baskerville Old Face" pitchFamily="18" charset="0"/>
              </a:rPr>
              <a:t>What </a:t>
            </a:r>
            <a:r>
              <a:rPr lang="en-US" sz="1400" b="1" dirty="0">
                <a:latin typeface="Baskerville Old Face" pitchFamily="18" charset="0"/>
              </a:rPr>
              <a:t>You Will Need:</a:t>
            </a:r>
          </a:p>
          <a:p>
            <a:pPr>
              <a:buFont typeface="Wingdings" pitchFamily="2" charset="2"/>
              <a:buChar char="ü"/>
            </a:pPr>
            <a:r>
              <a:rPr lang="en-US" sz="1400" dirty="0" smtClean="0">
                <a:latin typeface="Baskerville Old Face" pitchFamily="18" charset="0"/>
              </a:rPr>
              <a:t>An </a:t>
            </a:r>
            <a:r>
              <a:rPr lang="en-US" sz="1400" dirty="0">
                <a:latin typeface="Baskerville Old Face" pitchFamily="18" charset="0"/>
              </a:rPr>
              <a:t>assortment of coins</a:t>
            </a:r>
          </a:p>
          <a:p>
            <a:pPr>
              <a:buFont typeface="Wingdings" pitchFamily="2" charset="2"/>
              <a:buChar char="ü"/>
            </a:pPr>
            <a:r>
              <a:rPr lang="en-US" sz="1400" dirty="0" smtClean="0">
                <a:latin typeface="Baskerville Old Face" pitchFamily="18" charset="0"/>
              </a:rPr>
              <a:t>Paper </a:t>
            </a:r>
            <a:r>
              <a:rPr lang="en-US" sz="1400" dirty="0">
                <a:latin typeface="Baskerville Old Face" pitchFamily="18" charset="0"/>
              </a:rPr>
              <a:t>plates or blank sheets of paper</a:t>
            </a:r>
          </a:p>
          <a:p>
            <a:pPr>
              <a:buNone/>
            </a:pPr>
            <a:endParaRPr lang="en-US" sz="1400" dirty="0" smtClean="0">
              <a:latin typeface="Baskerville Old Face" pitchFamily="18" charset="0"/>
            </a:endParaRPr>
          </a:p>
          <a:p>
            <a:pPr>
              <a:buNone/>
            </a:pPr>
            <a:r>
              <a:rPr lang="en-US" sz="1400" b="1" dirty="0" smtClean="0">
                <a:latin typeface="Baskerville Old Face" pitchFamily="18" charset="0"/>
              </a:rPr>
              <a:t>Let’s </a:t>
            </a:r>
            <a:r>
              <a:rPr lang="en-US" sz="1400" b="1" dirty="0">
                <a:latin typeface="Baskerville Old Face" pitchFamily="18" charset="0"/>
              </a:rPr>
              <a:t>Go!</a:t>
            </a:r>
          </a:p>
          <a:p>
            <a:pPr>
              <a:buNone/>
            </a:pPr>
            <a:r>
              <a:rPr lang="en-US" sz="1400" dirty="0" smtClean="0">
                <a:latin typeface="Baskerville Old Face" pitchFamily="18" charset="0"/>
              </a:rPr>
              <a:t>1. Gather </a:t>
            </a:r>
            <a:r>
              <a:rPr lang="en-US" sz="1400" dirty="0">
                <a:latin typeface="Baskerville Old Face" pitchFamily="18" charset="0"/>
              </a:rPr>
              <a:t>coins from all corners of your home. The more varieties the </a:t>
            </a:r>
            <a:r>
              <a:rPr lang="en-US" sz="1400" dirty="0" smtClean="0">
                <a:latin typeface="Baskerville Old Face" pitchFamily="18" charset="0"/>
              </a:rPr>
              <a:t>better (old</a:t>
            </a:r>
            <a:r>
              <a:rPr lang="en-US" sz="1400" dirty="0">
                <a:latin typeface="Baskerville Old Face" pitchFamily="18" charset="0"/>
              </a:rPr>
              <a:t>, new, shiny, dull, from many countries</a:t>
            </a:r>
            <a:r>
              <a:rPr lang="en-US" sz="1400" dirty="0" smtClean="0">
                <a:latin typeface="Baskerville Old Face" pitchFamily="18" charset="0"/>
              </a:rPr>
              <a:t>).</a:t>
            </a:r>
            <a:endParaRPr lang="en-US" sz="1400" dirty="0">
              <a:latin typeface="Baskerville Old Face" pitchFamily="18" charset="0"/>
            </a:endParaRPr>
          </a:p>
          <a:p>
            <a:pPr>
              <a:buNone/>
            </a:pPr>
            <a:r>
              <a:rPr lang="en-US" sz="1400" dirty="0">
                <a:latin typeface="Baskerville Old Face" pitchFamily="18" charset="0"/>
              </a:rPr>
              <a:t>2. Look over the coins you have. Ask your child what s/he notices about </a:t>
            </a:r>
            <a:r>
              <a:rPr lang="en-US" sz="1400" dirty="0" smtClean="0">
                <a:latin typeface="Baskerville Old Face" pitchFamily="18" charset="0"/>
              </a:rPr>
              <a:t>the coins</a:t>
            </a:r>
            <a:r>
              <a:rPr lang="en-US" sz="1400" dirty="0">
                <a:latin typeface="Baskerville Old Face" pitchFamily="18" charset="0"/>
              </a:rPr>
              <a:t>. Ask, “How can you tell how old a coin is?” “How would you </a:t>
            </a:r>
            <a:r>
              <a:rPr lang="en-US" sz="1400" dirty="0" smtClean="0">
                <a:latin typeface="Baskerville Old Face" pitchFamily="18" charset="0"/>
              </a:rPr>
              <a:t>describe the </a:t>
            </a:r>
            <a:r>
              <a:rPr lang="en-US" sz="1400" dirty="0">
                <a:latin typeface="Baskerville Old Face" pitchFamily="18" charset="0"/>
              </a:rPr>
              <a:t>color of this coin?” “What information is stamped on the coin</a:t>
            </a:r>
            <a:r>
              <a:rPr lang="en-US" sz="1400" dirty="0" smtClean="0">
                <a:latin typeface="Baskerville Old Face" pitchFamily="18" charset="0"/>
              </a:rPr>
              <a:t>?”</a:t>
            </a:r>
            <a:endParaRPr lang="en-US" sz="1400" dirty="0">
              <a:latin typeface="Baskerville Old Face" pitchFamily="18" charset="0"/>
            </a:endParaRPr>
          </a:p>
          <a:p>
            <a:pPr>
              <a:buNone/>
            </a:pPr>
            <a:r>
              <a:rPr lang="en-US" sz="1400" dirty="0">
                <a:latin typeface="Baskerville Old Face" pitchFamily="18" charset="0"/>
              </a:rPr>
              <a:t>3. Now find different ways to sort the coins. Put each group on a </a:t>
            </a:r>
            <a:r>
              <a:rPr lang="en-US" sz="1400" dirty="0" smtClean="0">
                <a:latin typeface="Baskerville Old Face" pitchFamily="18" charset="0"/>
              </a:rPr>
              <a:t>separate paper </a:t>
            </a:r>
            <a:r>
              <a:rPr lang="en-US" sz="1400" dirty="0">
                <a:latin typeface="Baskerville Old Face" pitchFamily="18" charset="0"/>
              </a:rPr>
              <a:t>plate, and label your groups. </a:t>
            </a:r>
            <a:r>
              <a:rPr lang="en-US" sz="1400" i="1" dirty="0">
                <a:latin typeface="Baskerville Old Face" pitchFamily="18" charset="0"/>
              </a:rPr>
              <a:t>Example: All the silver-colored coins </a:t>
            </a:r>
            <a:r>
              <a:rPr lang="en-US" sz="1400" i="1" dirty="0" smtClean="0">
                <a:latin typeface="Baskerville Old Face" pitchFamily="18" charset="0"/>
              </a:rPr>
              <a:t>on </a:t>
            </a:r>
            <a:r>
              <a:rPr lang="en-US" sz="1400" dirty="0" smtClean="0">
                <a:latin typeface="Baskerville Old Face" pitchFamily="18" charset="0"/>
              </a:rPr>
              <a:t>one </a:t>
            </a:r>
            <a:r>
              <a:rPr lang="en-US" sz="1400" dirty="0">
                <a:latin typeface="Baskerville Old Face" pitchFamily="18" charset="0"/>
              </a:rPr>
              <a:t>plate; the copper colored coins on another. Or, all coins older than </a:t>
            </a:r>
            <a:r>
              <a:rPr lang="en-US" sz="1400" dirty="0" smtClean="0">
                <a:latin typeface="Baskerville Old Face" pitchFamily="18" charset="0"/>
              </a:rPr>
              <a:t>the child </a:t>
            </a:r>
            <a:r>
              <a:rPr lang="en-US" sz="1400" dirty="0">
                <a:latin typeface="Baskerville Old Face" pitchFamily="18" charset="0"/>
              </a:rPr>
              <a:t>on one plate; all coins newer than the child on another.</a:t>
            </a:r>
          </a:p>
          <a:p>
            <a:pPr>
              <a:buNone/>
            </a:pPr>
            <a:r>
              <a:rPr lang="en-US" sz="1400" dirty="0">
                <a:latin typeface="Baskerville Old Face" pitchFamily="18" charset="0"/>
              </a:rPr>
              <a:t>4. Now create a pattern with the coins. </a:t>
            </a:r>
            <a:r>
              <a:rPr lang="en-US" sz="1400" i="1" dirty="0">
                <a:latin typeface="Baskerville Old Face" pitchFamily="18" charset="0"/>
              </a:rPr>
              <a:t>Example: large, large, small; large, </a:t>
            </a:r>
            <a:r>
              <a:rPr lang="en-US" sz="1400" i="1" dirty="0" smtClean="0">
                <a:latin typeface="Baskerville Old Face" pitchFamily="18" charset="0"/>
              </a:rPr>
              <a:t>large, </a:t>
            </a:r>
            <a:r>
              <a:rPr lang="en-US" sz="1400" dirty="0" smtClean="0">
                <a:latin typeface="Baskerville Old Face" pitchFamily="18" charset="0"/>
              </a:rPr>
              <a:t>small</a:t>
            </a:r>
            <a:r>
              <a:rPr lang="en-US" sz="1400" dirty="0">
                <a:latin typeface="Baskerville Old Face" pitchFamily="18" charset="0"/>
              </a:rPr>
              <a:t>. Can your child describe the pattern? Can s/he continue it?</a:t>
            </a:r>
          </a:p>
          <a:p>
            <a:pPr>
              <a:buNone/>
            </a:pPr>
            <a:r>
              <a:rPr lang="en-US" sz="1400" b="1" dirty="0">
                <a:latin typeface="Baskerville Old Face" pitchFamily="18" charset="0"/>
              </a:rPr>
              <a:t>Let’s Go On!</a:t>
            </a:r>
          </a:p>
          <a:p>
            <a:pPr>
              <a:buNone/>
            </a:pPr>
            <a:r>
              <a:rPr lang="en-US" sz="1400" dirty="0">
                <a:latin typeface="Baskerville Old Face" pitchFamily="18" charset="0"/>
              </a:rPr>
              <a:t>5. After your child catches on to this game, let her/him set the pattern and </a:t>
            </a:r>
            <a:r>
              <a:rPr lang="en-US" sz="1400" dirty="0" smtClean="0">
                <a:latin typeface="Baskerville Old Face" pitchFamily="18" charset="0"/>
              </a:rPr>
              <a:t>try to </a:t>
            </a:r>
            <a:r>
              <a:rPr lang="en-US" sz="1400" dirty="0">
                <a:latin typeface="Baskerville Old Face" pitchFamily="18" charset="0"/>
              </a:rPr>
              <a:t>stump you. Make sure s/he describes the pattern after you’ve guessed.</a:t>
            </a:r>
          </a:p>
          <a:p>
            <a:pPr>
              <a:buNone/>
            </a:pPr>
            <a:r>
              <a:rPr lang="en-US" sz="1400" dirty="0">
                <a:latin typeface="Baskerville Old Face" pitchFamily="18" charset="0"/>
              </a:rPr>
              <a:t>6. Try creating a pattern that changes or varies. </a:t>
            </a:r>
            <a:r>
              <a:rPr lang="en-US" sz="1400" i="1" dirty="0">
                <a:latin typeface="Baskerville Old Face" pitchFamily="18" charset="0"/>
              </a:rPr>
              <a:t>Example: nickel, nickel, </a:t>
            </a:r>
            <a:r>
              <a:rPr lang="en-US" sz="1400" i="1" dirty="0" smtClean="0">
                <a:latin typeface="Baskerville Old Face" pitchFamily="18" charset="0"/>
              </a:rPr>
              <a:t>nickel, </a:t>
            </a:r>
            <a:r>
              <a:rPr lang="en-US" sz="1400" dirty="0" smtClean="0">
                <a:latin typeface="Baskerville Old Face" pitchFamily="18" charset="0"/>
              </a:rPr>
              <a:t>penny</a:t>
            </a:r>
            <a:r>
              <a:rPr lang="en-US" sz="1400" dirty="0">
                <a:latin typeface="Baskerville Old Face" pitchFamily="18" charset="0"/>
              </a:rPr>
              <a:t>; nickel, nickel, penny; nickel penny; nickel, nickel, penny. </a:t>
            </a:r>
            <a:r>
              <a:rPr lang="en-US" sz="1400" i="1" dirty="0">
                <a:latin typeface="Baskerville Old Face" pitchFamily="18" charset="0"/>
              </a:rPr>
              <a:t>(The number </a:t>
            </a:r>
            <a:r>
              <a:rPr lang="en-US" sz="1400" i="1" dirty="0" smtClean="0">
                <a:latin typeface="Baskerville Old Face" pitchFamily="18" charset="0"/>
              </a:rPr>
              <a:t>of nickels </a:t>
            </a:r>
            <a:r>
              <a:rPr lang="en-US" sz="1400" i="1" dirty="0">
                <a:latin typeface="Baskerville Old Face" pitchFamily="18" charset="0"/>
              </a:rPr>
              <a:t>goes up or down by 1, while the penny stays the same.)</a:t>
            </a:r>
            <a:endParaRPr lang="en-US" sz="1400" dirty="0">
              <a:latin typeface="Baskerville Old Face" pitchFamily="18" charset="0"/>
            </a:endParaRPr>
          </a:p>
        </p:txBody>
      </p:sp>
      <p:pic>
        <p:nvPicPr>
          <p:cNvPr id="4" name="Picture 3" descr="dime2.gif"/>
          <p:cNvPicPr>
            <a:picLocks noChangeAspect="1"/>
          </p:cNvPicPr>
          <p:nvPr/>
        </p:nvPicPr>
        <p:blipFill>
          <a:blip r:embed="rId2"/>
          <a:stretch>
            <a:fillRect/>
          </a:stretch>
        </p:blipFill>
        <p:spPr>
          <a:xfrm>
            <a:off x="4191000" y="1524000"/>
            <a:ext cx="857250" cy="1028700"/>
          </a:xfrm>
          <a:prstGeom prst="rect">
            <a:avLst/>
          </a:prstGeom>
        </p:spPr>
      </p:pic>
      <p:pic>
        <p:nvPicPr>
          <p:cNvPr id="5" name="Picture 4" descr="nickel2.gif"/>
          <p:cNvPicPr>
            <a:picLocks noChangeAspect="1"/>
          </p:cNvPicPr>
          <p:nvPr/>
        </p:nvPicPr>
        <p:blipFill>
          <a:blip r:embed="rId3"/>
          <a:stretch>
            <a:fillRect/>
          </a:stretch>
        </p:blipFill>
        <p:spPr>
          <a:xfrm>
            <a:off x="5029200" y="1676400"/>
            <a:ext cx="857250" cy="1028700"/>
          </a:xfrm>
          <a:prstGeom prst="rect">
            <a:avLst/>
          </a:prstGeom>
        </p:spPr>
      </p:pic>
      <p:pic>
        <p:nvPicPr>
          <p:cNvPr id="6" name="Picture 5" descr="penny2.gif"/>
          <p:cNvPicPr>
            <a:picLocks noChangeAspect="1"/>
          </p:cNvPicPr>
          <p:nvPr/>
        </p:nvPicPr>
        <p:blipFill>
          <a:blip r:embed="rId4"/>
          <a:stretch>
            <a:fillRect/>
          </a:stretch>
        </p:blipFill>
        <p:spPr>
          <a:xfrm>
            <a:off x="6096000" y="1447800"/>
            <a:ext cx="857250" cy="1028700"/>
          </a:xfrm>
          <a:prstGeom prst="rect">
            <a:avLst/>
          </a:prstGeom>
        </p:spPr>
      </p:pic>
      <p:pic>
        <p:nvPicPr>
          <p:cNvPr id="7" name="Picture 6" descr="quarter2.gif"/>
          <p:cNvPicPr>
            <a:picLocks noChangeAspect="1"/>
          </p:cNvPicPr>
          <p:nvPr/>
        </p:nvPicPr>
        <p:blipFill>
          <a:blip r:embed="rId5"/>
          <a:stretch>
            <a:fillRect/>
          </a:stretch>
        </p:blipFill>
        <p:spPr>
          <a:xfrm>
            <a:off x="7162800" y="1828800"/>
            <a:ext cx="857250" cy="1028700"/>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Geometry and Measurement</a:t>
            </a:r>
            <a:endParaRPr lang="en-US" dirty="0"/>
          </a:p>
        </p:txBody>
      </p:sp>
      <p:sp>
        <p:nvSpPr>
          <p:cNvPr id="3" name="Content Placeholder 2"/>
          <p:cNvSpPr>
            <a:spLocks noGrp="1"/>
          </p:cNvSpPr>
          <p:nvPr>
            <p:ph idx="1"/>
          </p:nvPr>
        </p:nvSpPr>
        <p:spPr>
          <a:xfrm>
            <a:off x="152400" y="1066800"/>
            <a:ext cx="8763000" cy="5638800"/>
          </a:xfrm>
        </p:spPr>
        <p:txBody>
          <a:bodyPr>
            <a:normAutofit fontScale="77500" lnSpcReduction="20000"/>
          </a:bodyPr>
          <a:lstStyle/>
          <a:p>
            <a:pPr>
              <a:buNone/>
            </a:pPr>
            <a:r>
              <a:rPr lang="en-US" sz="2400" dirty="0" smtClean="0"/>
              <a:t>K</a:t>
            </a:r>
          </a:p>
          <a:p>
            <a:r>
              <a:rPr lang="en-US" sz="2400" dirty="0" smtClean="0"/>
              <a:t>Recognize and sort basic two and three dimensional shapes; use them to model real world objects.</a:t>
            </a:r>
          </a:p>
          <a:p>
            <a:pPr>
              <a:buNone/>
            </a:pPr>
            <a:r>
              <a:rPr lang="en-US" sz="1400" i="1" dirty="0" smtClean="0"/>
              <a:t>For example:</a:t>
            </a:r>
            <a:r>
              <a:rPr lang="en-US" sz="1400" dirty="0" smtClean="0"/>
              <a:t> A cylinder can be used to model a can of soup.  </a:t>
            </a:r>
          </a:p>
          <a:p>
            <a:pPr>
              <a:buNone/>
            </a:pPr>
            <a:r>
              <a:rPr lang="en-US" sz="1400" i="1" dirty="0" smtClean="0"/>
              <a:t>For example:</a:t>
            </a:r>
            <a:r>
              <a:rPr lang="en-US" sz="1400" dirty="0" smtClean="0"/>
              <a:t> Use same, lighter, longer, above, between and next to. </a:t>
            </a:r>
          </a:p>
          <a:p>
            <a:pPr>
              <a:buNone/>
            </a:pPr>
            <a:r>
              <a:rPr lang="en-US" sz="1400" i="1" dirty="0" smtClean="0"/>
              <a:t>Another example</a:t>
            </a:r>
            <a:r>
              <a:rPr lang="en-US" sz="1400" dirty="0" smtClean="0"/>
              <a:t>: Identify objects that are near your desk and objects that are in front of it. Explain why there may be some objects in both groups.</a:t>
            </a:r>
          </a:p>
          <a:p>
            <a:pPr>
              <a:buNone/>
            </a:pPr>
            <a:r>
              <a:rPr lang="en-US" sz="1500" i="1" dirty="0" smtClean="0"/>
              <a:t>Another example:</a:t>
            </a:r>
            <a:r>
              <a:rPr lang="en-US" sz="1500" dirty="0" smtClean="0"/>
              <a:t> Find as many rectangles as you can in your classroom. Record the rectangles you found by making drawings.</a:t>
            </a:r>
          </a:p>
          <a:p>
            <a:r>
              <a:rPr lang="en-US" sz="2400" dirty="0" smtClean="0"/>
              <a:t>Compare and order objects according to location and measurable attributes.</a:t>
            </a:r>
          </a:p>
          <a:p>
            <a:pPr>
              <a:buNone/>
            </a:pPr>
            <a:r>
              <a:rPr lang="en-US" sz="1600" i="1" dirty="0" smtClean="0"/>
              <a:t>For example:</a:t>
            </a:r>
            <a:r>
              <a:rPr lang="en-US" sz="1600" dirty="0" smtClean="0"/>
              <a:t> Use same, lighter, longer, above, between and next to. </a:t>
            </a:r>
          </a:p>
          <a:p>
            <a:pPr>
              <a:buNone/>
            </a:pPr>
            <a:r>
              <a:rPr lang="en-US" sz="1600" dirty="0" smtClean="0"/>
              <a:t> </a:t>
            </a:r>
            <a:r>
              <a:rPr lang="en-US" sz="1600" i="1" dirty="0" smtClean="0"/>
              <a:t>Another example</a:t>
            </a:r>
            <a:r>
              <a:rPr lang="en-US" sz="1600" dirty="0" smtClean="0"/>
              <a:t>: Identify objects that are near your desk and objects that are in front of it. Explain why there may be some objects in both groups.</a:t>
            </a:r>
          </a:p>
          <a:p>
            <a:pPr>
              <a:buNone/>
            </a:pPr>
            <a:endParaRPr lang="en-US" sz="2400" dirty="0" smtClean="0"/>
          </a:p>
          <a:p>
            <a:pPr>
              <a:buNone/>
            </a:pPr>
            <a:r>
              <a:rPr lang="en-US" sz="2400" dirty="0" smtClean="0"/>
              <a:t>1</a:t>
            </a:r>
            <a:r>
              <a:rPr lang="en-US" sz="2400" baseline="30000" dirty="0" smtClean="0"/>
              <a:t>st</a:t>
            </a:r>
            <a:r>
              <a:rPr lang="en-US" sz="2400" dirty="0" smtClean="0"/>
              <a:t> Grade</a:t>
            </a:r>
            <a:endParaRPr lang="en-US" sz="2400" baseline="30000" dirty="0" smtClean="0"/>
          </a:p>
          <a:p>
            <a:r>
              <a:rPr lang="en-US" sz="2400" dirty="0" smtClean="0"/>
              <a:t>Describe characteristics of basic shapes.  Use basic shapes to compose and decompose other objects in various contexts.</a:t>
            </a:r>
          </a:p>
          <a:p>
            <a:pPr>
              <a:buNone/>
            </a:pPr>
            <a:r>
              <a:rPr lang="en-US" sz="2400" i="1" dirty="0" smtClean="0"/>
              <a:t> </a:t>
            </a:r>
            <a:r>
              <a:rPr lang="en-US" sz="1600" i="1" dirty="0" smtClean="0"/>
              <a:t>For example</a:t>
            </a:r>
            <a:r>
              <a:rPr lang="en-US" sz="1600" dirty="0" smtClean="0"/>
              <a:t>: Triangles have three sides and cubes have eight vertices (corners)</a:t>
            </a:r>
            <a:r>
              <a:rPr lang="en-US" sz="2400" dirty="0" smtClean="0"/>
              <a:t>.</a:t>
            </a:r>
          </a:p>
          <a:p>
            <a:pPr>
              <a:buNone/>
            </a:pPr>
            <a:r>
              <a:rPr lang="en-US" sz="1600" i="1" dirty="0" smtClean="0"/>
              <a:t>For example</a:t>
            </a:r>
            <a:r>
              <a:rPr lang="en-US" sz="1600" dirty="0" smtClean="0"/>
              <a:t>: Decompose a regular hexagon into 6 equilateral triangles; build prisms by stacking layers of cubes; compose an ice cream cone by combining a cone and half of a sphere. </a:t>
            </a:r>
            <a:r>
              <a:rPr lang="en-US" sz="1600" i="1" dirty="0" smtClean="0"/>
              <a:t> </a:t>
            </a:r>
            <a:endParaRPr lang="en-US" sz="1600" dirty="0" smtClean="0"/>
          </a:p>
          <a:p>
            <a:pPr>
              <a:buNone/>
            </a:pPr>
            <a:r>
              <a:rPr lang="en-US" sz="1600" i="1" dirty="0" smtClean="0"/>
              <a:t>Another example</a:t>
            </a:r>
            <a:r>
              <a:rPr lang="en-US" sz="1600" dirty="0" smtClean="0"/>
              <a:t>: Use a drawing program to find shapes that can be made with a rectangle and a triangle.</a:t>
            </a:r>
          </a:p>
          <a:p>
            <a:r>
              <a:rPr lang="en-US" sz="2400" dirty="0" smtClean="0"/>
              <a:t>Use basic concepts of measurement in real-world and mathematical situations involving length, time, and money.</a:t>
            </a:r>
          </a:p>
          <a:p>
            <a:pPr>
              <a:buNone/>
            </a:pPr>
            <a:r>
              <a:rPr lang="en-US" sz="2000" i="1" dirty="0" smtClean="0"/>
              <a:t> </a:t>
            </a:r>
            <a:endParaRPr lang="en-US" sz="2000" dirty="0" smtClean="0"/>
          </a:p>
          <a:p>
            <a:pPr>
              <a:buNone/>
            </a:pPr>
            <a:r>
              <a:rPr lang="en-US" sz="1800" i="1" dirty="0" smtClean="0"/>
              <a:t>For example</a:t>
            </a:r>
            <a:r>
              <a:rPr lang="en-US" sz="1800" dirty="0" smtClean="0"/>
              <a:t>: Measure a table by placing paper clips end-to-end and counting.</a:t>
            </a:r>
          </a:p>
          <a:p>
            <a:pPr>
              <a:buNone/>
            </a:pPr>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Geometry and Measurement</a:t>
            </a:r>
            <a:endParaRPr lang="en-US" dirty="0"/>
          </a:p>
        </p:txBody>
      </p:sp>
      <p:sp>
        <p:nvSpPr>
          <p:cNvPr id="3" name="Content Placeholder 2"/>
          <p:cNvSpPr>
            <a:spLocks noGrp="1"/>
          </p:cNvSpPr>
          <p:nvPr>
            <p:ph idx="1"/>
          </p:nvPr>
        </p:nvSpPr>
        <p:spPr>
          <a:xfrm>
            <a:off x="228600" y="838200"/>
            <a:ext cx="8686800" cy="5715000"/>
          </a:xfrm>
        </p:spPr>
        <p:txBody>
          <a:bodyPr>
            <a:noAutofit/>
          </a:bodyPr>
          <a:lstStyle/>
          <a:p>
            <a:pPr>
              <a:buNone/>
            </a:pPr>
            <a:r>
              <a:rPr lang="en-US" sz="2400" dirty="0" smtClean="0"/>
              <a:t>2</a:t>
            </a:r>
            <a:r>
              <a:rPr lang="en-US" sz="2400" baseline="30000" dirty="0" smtClean="0"/>
              <a:t>nd</a:t>
            </a:r>
            <a:r>
              <a:rPr lang="en-US" sz="2400" dirty="0" smtClean="0"/>
              <a:t> </a:t>
            </a:r>
            <a:r>
              <a:rPr lang="en-US" sz="2400" dirty="0" smtClean="0"/>
              <a:t>Grade</a:t>
            </a:r>
          </a:p>
          <a:p>
            <a:pPr>
              <a:buNone/>
            </a:pPr>
            <a:endParaRPr lang="en-US" sz="2400" dirty="0" smtClean="0"/>
          </a:p>
          <a:p>
            <a:r>
              <a:rPr lang="en-US" sz="2400" dirty="0" smtClean="0"/>
              <a:t>Identify, describe and compare basic shapes according to their geometric attributes. </a:t>
            </a:r>
          </a:p>
          <a:p>
            <a:pPr>
              <a:buNone/>
            </a:pPr>
            <a:r>
              <a:rPr lang="en-US" sz="1400" i="1" dirty="0" smtClean="0"/>
              <a:t>For example</a:t>
            </a:r>
            <a:r>
              <a:rPr lang="en-US" sz="1400" dirty="0" smtClean="0"/>
              <a:t>: Use a drawing program to show several ways that a rectangle can be decomposed into exactly three triangles.</a:t>
            </a:r>
          </a:p>
          <a:p>
            <a:r>
              <a:rPr lang="en-US" sz="2400" dirty="0" smtClean="0"/>
              <a:t>Understand length as a measurable attribute; use tools to measure length. </a:t>
            </a:r>
          </a:p>
          <a:p>
            <a:pPr>
              <a:buNone/>
            </a:pPr>
            <a:r>
              <a:rPr lang="en-US" sz="1400" i="1" dirty="0" smtClean="0"/>
              <a:t>For example</a:t>
            </a:r>
            <a:r>
              <a:rPr lang="en-US" sz="1400" dirty="0" smtClean="0"/>
              <a:t>: It will take more paper clips than whiteboard markers to measure the length of a table.</a:t>
            </a:r>
          </a:p>
          <a:p>
            <a:pPr>
              <a:buNone/>
            </a:pPr>
            <a:r>
              <a:rPr lang="en-US" sz="1400" i="1" dirty="0" smtClean="0"/>
              <a:t>For example</a:t>
            </a:r>
            <a:r>
              <a:rPr lang="en-US" sz="1400" dirty="0" smtClean="0"/>
              <a:t>: Draw a line segment that is 3 inches long.</a:t>
            </a:r>
          </a:p>
          <a:p>
            <a:r>
              <a:rPr lang="en-US" sz="2400" dirty="0" smtClean="0"/>
              <a:t>Use time and money in real-world and mathematical situations. </a:t>
            </a:r>
          </a:p>
          <a:p>
            <a:pPr>
              <a:buNone/>
            </a:pPr>
            <a:r>
              <a:rPr lang="en-US" sz="1400" i="1" dirty="0" smtClean="0"/>
              <a:t>For example</a:t>
            </a:r>
            <a:r>
              <a:rPr lang="en-US" sz="1400" dirty="0" smtClean="0"/>
              <a:t>: 50 cents can be made up of 2 quarters, or 4 dimes and 2 nickels, or many other combinations.</a:t>
            </a:r>
          </a:p>
          <a:p>
            <a:r>
              <a:rPr lang="en-US" sz="2400" dirty="0" smtClean="0"/>
              <a:t>Use time, money and temperature to solve real-world and mathematical problems. </a:t>
            </a: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838200"/>
          </a:xfrm>
        </p:spPr>
        <p:txBody>
          <a:bodyPr>
            <a:normAutofit/>
          </a:bodyPr>
          <a:lstStyle/>
          <a:p>
            <a:r>
              <a:rPr lang="en-US" dirty="0" smtClean="0"/>
              <a:t>Geometry and Measurement</a:t>
            </a:r>
            <a:endParaRPr lang="en-US" dirty="0"/>
          </a:p>
        </p:txBody>
      </p:sp>
      <p:sp>
        <p:nvSpPr>
          <p:cNvPr id="3" name="Content Placeholder 2"/>
          <p:cNvSpPr>
            <a:spLocks noGrp="1"/>
          </p:cNvSpPr>
          <p:nvPr>
            <p:ph idx="1"/>
          </p:nvPr>
        </p:nvSpPr>
        <p:spPr>
          <a:xfrm>
            <a:off x="457200" y="1600200"/>
            <a:ext cx="8229600" cy="5105400"/>
          </a:xfrm>
        </p:spPr>
        <p:txBody>
          <a:bodyPr>
            <a:normAutofit fontScale="85000" lnSpcReduction="20000"/>
          </a:bodyPr>
          <a:lstStyle/>
          <a:p>
            <a:pPr>
              <a:buNone/>
            </a:pPr>
            <a:r>
              <a:rPr lang="en-US" sz="3600" dirty="0" smtClean="0"/>
              <a:t>3</a:t>
            </a:r>
            <a:r>
              <a:rPr lang="en-US" sz="3600" baseline="30000" dirty="0" smtClean="0"/>
              <a:t>rd</a:t>
            </a:r>
            <a:r>
              <a:rPr lang="en-US" sz="3600" dirty="0" smtClean="0"/>
              <a:t> Grade</a:t>
            </a:r>
          </a:p>
          <a:p>
            <a:r>
              <a:rPr lang="en-US" sz="3600" dirty="0" smtClean="0"/>
              <a:t>Use geometric attributes to describe and create shapes in various contexts. </a:t>
            </a:r>
          </a:p>
          <a:p>
            <a:r>
              <a:rPr lang="en-US" sz="3600" dirty="0" smtClean="0"/>
              <a:t>Understand perimeter as a measurable attribute of real-world and mathematical objects. Use various tools to measure distances. </a:t>
            </a:r>
          </a:p>
          <a:p>
            <a:pPr>
              <a:buNone/>
            </a:pPr>
            <a:r>
              <a:rPr lang="en-US" sz="1600" i="1" dirty="0" smtClean="0"/>
              <a:t>For example</a:t>
            </a:r>
            <a:r>
              <a:rPr lang="en-US" sz="1600" dirty="0" smtClean="0"/>
              <a:t>: Measure a person's height to the nearest half inch.</a:t>
            </a:r>
          </a:p>
          <a:p>
            <a:pPr>
              <a:buNone/>
            </a:pPr>
            <a:r>
              <a:rPr lang="en-US" sz="1600" i="1" dirty="0" smtClean="0"/>
              <a:t>For example</a:t>
            </a:r>
            <a:r>
              <a:rPr lang="en-US" sz="1600" dirty="0" smtClean="0"/>
              <a:t>: Measure the distance around a classroom, or measure a person's wrist size.</a:t>
            </a:r>
          </a:p>
          <a:p>
            <a:r>
              <a:rPr lang="en-US" sz="3600" dirty="0" smtClean="0"/>
              <a:t>Use time, money and temperature to solve real-world and mathematical problems.</a:t>
            </a:r>
          </a:p>
          <a:p>
            <a:pPr>
              <a:buNone/>
            </a:pPr>
            <a:r>
              <a:rPr lang="en-US" sz="1600" i="1" dirty="0" smtClean="0"/>
              <a:t>For example</a:t>
            </a:r>
            <a:r>
              <a:rPr lang="en-US" sz="1600" dirty="0" smtClean="0"/>
              <a:t>: Your trip began at 9:50 a.m. and ended at 3:10 p.m. How long were you traveling?</a:t>
            </a:r>
          </a:p>
          <a:p>
            <a:pPr>
              <a:buNone/>
            </a:pPr>
            <a:r>
              <a:rPr lang="en-US" sz="1600" i="1" dirty="0" smtClean="0"/>
              <a:t>For example</a:t>
            </a:r>
            <a:r>
              <a:rPr lang="en-US" sz="1600" dirty="0" smtClean="0"/>
              <a:t>: Know the number of minutes in an hour, days in a week and months in a year.</a:t>
            </a:r>
          </a:p>
          <a:p>
            <a:pPr>
              <a:buNone/>
            </a:pPr>
            <a:r>
              <a:rPr lang="en-US" sz="1600" i="1" dirty="0" smtClean="0"/>
              <a:t>For example</a:t>
            </a:r>
            <a:r>
              <a:rPr lang="en-US" sz="1600" dirty="0" smtClean="0"/>
              <a:t>: A chocolate bar costs $1.84. You pay for it with $2. Give two possible ways to make change. </a:t>
            </a:r>
            <a:endParaRPr lang="en-US" sz="1500"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838200"/>
          </a:xfrm>
        </p:spPr>
        <p:txBody>
          <a:bodyPr/>
          <a:lstStyle/>
          <a:p>
            <a:r>
              <a:rPr lang="en-US" dirty="0" smtClean="0"/>
              <a:t>Geometry and Measurement</a:t>
            </a:r>
            <a:endParaRPr lang="en-US" dirty="0"/>
          </a:p>
        </p:txBody>
      </p:sp>
      <p:sp>
        <p:nvSpPr>
          <p:cNvPr id="3" name="Content Placeholder 2"/>
          <p:cNvSpPr>
            <a:spLocks noGrp="1"/>
          </p:cNvSpPr>
          <p:nvPr>
            <p:ph idx="1"/>
          </p:nvPr>
        </p:nvSpPr>
        <p:spPr>
          <a:xfrm>
            <a:off x="228600" y="1524000"/>
            <a:ext cx="8686800" cy="5050536"/>
          </a:xfrm>
        </p:spPr>
        <p:txBody>
          <a:bodyPr>
            <a:normAutofit/>
          </a:bodyPr>
          <a:lstStyle/>
          <a:p>
            <a:pPr>
              <a:buNone/>
            </a:pPr>
            <a:r>
              <a:rPr lang="en-US" dirty="0" smtClean="0"/>
              <a:t>4</a:t>
            </a:r>
            <a:r>
              <a:rPr lang="en-US" baseline="30000" dirty="0" smtClean="0"/>
              <a:t>th </a:t>
            </a:r>
            <a:r>
              <a:rPr lang="en-US" dirty="0" smtClean="0"/>
              <a:t> Grade</a:t>
            </a:r>
          </a:p>
          <a:p>
            <a:r>
              <a:rPr lang="en-US" dirty="0" smtClean="0"/>
              <a:t>Name, describe, classify and sketch polygons.</a:t>
            </a:r>
          </a:p>
          <a:p>
            <a:r>
              <a:rPr lang="en-US" dirty="0" smtClean="0"/>
              <a:t>Understand angle and area as measurable attributes of real-world and mathematical objects.  Use various tools to measure angles and areas.</a:t>
            </a:r>
          </a:p>
          <a:p>
            <a:pPr>
              <a:buNone/>
            </a:pPr>
            <a:r>
              <a:rPr lang="en-US" sz="1600" i="1" dirty="0" smtClean="0"/>
              <a:t>For example</a:t>
            </a:r>
            <a:r>
              <a:rPr lang="en-US" sz="1600" dirty="0" smtClean="0"/>
              <a:t>: Compare different hockey sticks according to the angle between the blade and the shaft.</a:t>
            </a:r>
          </a:p>
          <a:p>
            <a:pPr>
              <a:buNone/>
            </a:pPr>
            <a:r>
              <a:rPr lang="en-US" sz="1600" i="1" dirty="0" smtClean="0"/>
              <a:t>For example</a:t>
            </a:r>
            <a:r>
              <a:rPr lang="en-US" sz="1600" dirty="0" smtClean="0"/>
              <a:t>: How many copies of a square sheet of paper are needed to cover the classroom door? Measure the length and width of the door to the nearest inch and compute the area of the door. </a:t>
            </a:r>
            <a:endParaRPr lang="en-US" sz="1600" dirty="0" smtClean="0"/>
          </a:p>
          <a:p>
            <a:pPr>
              <a:buNone/>
            </a:pPr>
            <a:endParaRPr lang="en-US" sz="1600" dirty="0" smtClean="0"/>
          </a:p>
          <a:p>
            <a:r>
              <a:rPr lang="en-US" dirty="0" smtClean="0"/>
              <a:t>Use translations, reflections, and rotations to establish congruency and understand symmetries.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685800"/>
          </a:xfrm>
        </p:spPr>
        <p:txBody>
          <a:bodyPr>
            <a:normAutofit fontScale="90000"/>
          </a:bodyPr>
          <a:lstStyle/>
          <a:p>
            <a:r>
              <a:rPr lang="en-US" dirty="0" smtClean="0"/>
              <a:t>Geometry and Measurement</a:t>
            </a:r>
            <a:endParaRPr lang="en-US" dirty="0"/>
          </a:p>
        </p:txBody>
      </p:sp>
      <p:sp>
        <p:nvSpPr>
          <p:cNvPr id="3" name="Content Placeholder 2"/>
          <p:cNvSpPr>
            <a:spLocks noGrp="1"/>
          </p:cNvSpPr>
          <p:nvPr>
            <p:ph idx="1"/>
          </p:nvPr>
        </p:nvSpPr>
        <p:spPr>
          <a:xfrm>
            <a:off x="152400" y="1295400"/>
            <a:ext cx="8763000" cy="5279136"/>
          </a:xfrm>
        </p:spPr>
        <p:txBody>
          <a:bodyPr>
            <a:normAutofit/>
          </a:bodyPr>
          <a:lstStyle/>
          <a:p>
            <a:pPr>
              <a:buNone/>
            </a:pPr>
            <a:r>
              <a:rPr lang="en-US" dirty="0" smtClean="0"/>
              <a:t>5</a:t>
            </a:r>
            <a:r>
              <a:rPr lang="en-US" baseline="30000" dirty="0" smtClean="0"/>
              <a:t>th </a:t>
            </a:r>
            <a:r>
              <a:rPr lang="en-US" dirty="0" smtClean="0"/>
              <a:t> </a:t>
            </a:r>
            <a:r>
              <a:rPr lang="en-US" dirty="0" smtClean="0"/>
              <a:t>Grade</a:t>
            </a:r>
          </a:p>
          <a:p>
            <a:r>
              <a:rPr lang="en-US" dirty="0" smtClean="0"/>
              <a:t>Describe, classify, and draw representations of three-dimensional figures. </a:t>
            </a:r>
            <a:endParaRPr lang="en-US" dirty="0" smtClean="0"/>
          </a:p>
          <a:p>
            <a:pPr>
              <a:buNone/>
            </a:pPr>
            <a:endParaRPr lang="en-US" dirty="0" smtClean="0"/>
          </a:p>
          <a:p>
            <a:r>
              <a:rPr lang="en-US" dirty="0" smtClean="0"/>
              <a:t>Determine </a:t>
            </a:r>
            <a:r>
              <a:rPr lang="en-US" dirty="0" smtClean="0"/>
              <a:t>the area of triangles and quadrilaterals; determine the surface area and volume of rectangular prisms in various contexts</a:t>
            </a:r>
            <a:r>
              <a:rPr lang="en-US" dirty="0" smtClean="0"/>
              <a:t>.</a:t>
            </a:r>
          </a:p>
          <a:p>
            <a:pPr>
              <a:buNone/>
            </a:pPr>
            <a:endParaRPr lang="en-US" dirty="0" smtClean="0"/>
          </a:p>
          <a:p>
            <a:pPr>
              <a:buNone/>
            </a:pPr>
            <a:r>
              <a:rPr lang="en-US" sz="1800" i="1" dirty="0" smtClean="0"/>
              <a:t>For example</a:t>
            </a:r>
            <a:r>
              <a:rPr lang="en-US" sz="1800" dirty="0" smtClean="0"/>
              <a:t>: Use a net or decompose the surface into rectangles.</a:t>
            </a:r>
          </a:p>
          <a:p>
            <a:pPr>
              <a:buNone/>
            </a:pPr>
            <a:r>
              <a:rPr lang="en-US" sz="1800" i="1" dirty="0" smtClean="0"/>
              <a:t>Another example</a:t>
            </a:r>
            <a:r>
              <a:rPr lang="en-US" sz="1800" dirty="0" smtClean="0"/>
              <a:t>: Measure the volume of a cereal box by using a ruler to measure its height, width and length, or by filling it with cereal and then emptying the cereal into containers of known volume.</a:t>
            </a:r>
          </a:p>
          <a:p>
            <a:pPr>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normAutofit fontScale="90000"/>
          </a:bodyPr>
          <a:lstStyle/>
          <a:p>
            <a:r>
              <a:rPr lang="en-US" dirty="0"/>
              <a:t>Measure and Pour</a:t>
            </a:r>
          </a:p>
        </p:txBody>
      </p:sp>
      <p:sp>
        <p:nvSpPr>
          <p:cNvPr id="3" name="Content Placeholder 2"/>
          <p:cNvSpPr>
            <a:spLocks noGrp="1"/>
          </p:cNvSpPr>
          <p:nvPr>
            <p:ph idx="1"/>
          </p:nvPr>
        </p:nvSpPr>
        <p:spPr>
          <a:xfrm>
            <a:off x="228600" y="990600"/>
            <a:ext cx="8686800" cy="5715000"/>
          </a:xfrm>
        </p:spPr>
        <p:txBody>
          <a:bodyPr>
            <a:normAutofit fontScale="25000" lnSpcReduction="20000"/>
          </a:bodyPr>
          <a:lstStyle/>
          <a:p>
            <a:pPr>
              <a:buNone/>
            </a:pPr>
            <a:r>
              <a:rPr lang="en-US" sz="3700" b="1" dirty="0"/>
              <a:t>Goal:</a:t>
            </a:r>
          </a:p>
          <a:p>
            <a:pPr>
              <a:buNone/>
            </a:pPr>
            <a:r>
              <a:rPr lang="en-US" sz="3700" dirty="0"/>
              <a:t>To help your child understand measurement</a:t>
            </a:r>
          </a:p>
          <a:p>
            <a:pPr>
              <a:buNone/>
            </a:pPr>
            <a:endParaRPr lang="en-US" dirty="0" smtClean="0"/>
          </a:p>
          <a:p>
            <a:pPr>
              <a:buNone/>
            </a:pPr>
            <a:r>
              <a:rPr lang="en-US" sz="4400" b="1" dirty="0" smtClean="0"/>
              <a:t>What </a:t>
            </a:r>
            <a:r>
              <a:rPr lang="en-US" sz="4400" b="1" dirty="0"/>
              <a:t>You Will Need:</a:t>
            </a:r>
          </a:p>
          <a:p>
            <a:pPr>
              <a:buFont typeface="Wingdings" pitchFamily="2" charset="2"/>
              <a:buChar char="ü"/>
            </a:pPr>
            <a:r>
              <a:rPr lang="en-US" sz="4400" dirty="0" smtClean="0"/>
              <a:t>Measuring cup</a:t>
            </a:r>
          </a:p>
          <a:p>
            <a:pPr>
              <a:buFont typeface="Wingdings" pitchFamily="2" charset="2"/>
              <a:buChar char="ü"/>
            </a:pPr>
            <a:r>
              <a:rPr lang="en-US" sz="4400" dirty="0" smtClean="0"/>
              <a:t>6 </a:t>
            </a:r>
            <a:r>
              <a:rPr lang="en-US" sz="4400" dirty="0"/>
              <a:t>empty clear cups of the same </a:t>
            </a:r>
            <a:r>
              <a:rPr lang="en-US" sz="4400" dirty="0" smtClean="0"/>
              <a:t>size</a:t>
            </a:r>
          </a:p>
          <a:p>
            <a:pPr>
              <a:buFont typeface="Wingdings" pitchFamily="2" charset="2"/>
              <a:buChar char="ü"/>
            </a:pPr>
            <a:r>
              <a:rPr lang="en-US" sz="4400" dirty="0" smtClean="0"/>
              <a:t>Paper</a:t>
            </a:r>
            <a:endParaRPr lang="en-US" sz="4400" dirty="0"/>
          </a:p>
          <a:p>
            <a:pPr>
              <a:buFont typeface="Wingdings" pitchFamily="2" charset="2"/>
              <a:buChar char="ü"/>
            </a:pPr>
            <a:r>
              <a:rPr lang="en-US" sz="4400" dirty="0" smtClean="0"/>
              <a:t>Pencil</a:t>
            </a:r>
            <a:endParaRPr lang="en-US" sz="4400" dirty="0"/>
          </a:p>
          <a:p>
            <a:pPr>
              <a:buFont typeface="Wingdings" pitchFamily="2" charset="2"/>
              <a:buChar char="ü"/>
            </a:pPr>
            <a:r>
              <a:rPr lang="en-US" sz="4400" dirty="0" smtClean="0"/>
              <a:t>Water</a:t>
            </a:r>
          </a:p>
          <a:p>
            <a:pPr>
              <a:buNone/>
            </a:pPr>
            <a:endParaRPr lang="en-US" sz="4400" dirty="0"/>
          </a:p>
          <a:p>
            <a:pPr>
              <a:buNone/>
            </a:pPr>
            <a:r>
              <a:rPr lang="en-US" sz="3600" b="1" dirty="0" smtClean="0"/>
              <a:t>Let’s </a:t>
            </a:r>
            <a:r>
              <a:rPr lang="en-US" sz="3600" b="1" dirty="0"/>
              <a:t>Go!</a:t>
            </a:r>
          </a:p>
          <a:p>
            <a:pPr marL="624078" indent="-514350">
              <a:lnSpc>
                <a:spcPct val="170000"/>
              </a:lnSpc>
              <a:buAutoNum type="arabicPeriod"/>
            </a:pPr>
            <a:r>
              <a:rPr lang="en-US" sz="4000" dirty="0" smtClean="0"/>
              <a:t>Take </a:t>
            </a:r>
            <a:r>
              <a:rPr lang="en-US" sz="4000" dirty="0"/>
              <a:t>six cups of equal size from your </a:t>
            </a:r>
            <a:r>
              <a:rPr lang="en-US" sz="4000" dirty="0" smtClean="0"/>
              <a:t>cupboard.</a:t>
            </a:r>
          </a:p>
          <a:p>
            <a:pPr marL="624078" indent="-514350">
              <a:lnSpc>
                <a:spcPct val="170000"/>
              </a:lnSpc>
              <a:buAutoNum type="arabicPeriod"/>
            </a:pPr>
            <a:r>
              <a:rPr lang="en-US" sz="4000" dirty="0" smtClean="0"/>
              <a:t>With </a:t>
            </a:r>
            <a:r>
              <a:rPr lang="en-US" sz="4000" dirty="0"/>
              <a:t>a measuring cup, pour different amounts of water into each </a:t>
            </a:r>
            <a:r>
              <a:rPr lang="en-US" sz="4000" dirty="0" smtClean="0"/>
              <a:t>cup.</a:t>
            </a:r>
          </a:p>
          <a:p>
            <a:pPr marL="624078" indent="-514350">
              <a:lnSpc>
                <a:spcPct val="170000"/>
              </a:lnSpc>
              <a:buAutoNum type="arabicPeriod"/>
            </a:pPr>
            <a:r>
              <a:rPr lang="en-US" sz="4000" dirty="0" smtClean="0"/>
              <a:t>Fill </a:t>
            </a:r>
            <a:r>
              <a:rPr lang="en-US" sz="4000" dirty="0"/>
              <a:t>the cups with water as follows: 1/4 cup, 1/2 cup, 1/3 cup, 2/3 cup, 3/4, </a:t>
            </a:r>
            <a:r>
              <a:rPr lang="en-US" sz="4000" dirty="0" smtClean="0"/>
              <a:t>cup and </a:t>
            </a:r>
            <a:r>
              <a:rPr lang="en-US" sz="4000" dirty="0"/>
              <a:t>1 </a:t>
            </a:r>
            <a:r>
              <a:rPr lang="en-US" sz="4000" dirty="0" smtClean="0"/>
              <a:t>cup.</a:t>
            </a:r>
          </a:p>
          <a:p>
            <a:pPr marL="624078" indent="-514350">
              <a:lnSpc>
                <a:spcPct val="170000"/>
              </a:lnSpc>
              <a:buAutoNum type="arabicPeriod"/>
            </a:pPr>
            <a:r>
              <a:rPr lang="en-US" sz="4000" dirty="0" smtClean="0"/>
              <a:t>Line </a:t>
            </a:r>
            <a:r>
              <a:rPr lang="en-US" sz="4000" dirty="0"/>
              <a:t>the cups up in a row, from the one containing the least water to the </a:t>
            </a:r>
            <a:r>
              <a:rPr lang="en-US" sz="4000" dirty="0" smtClean="0"/>
              <a:t>one containing </a:t>
            </a:r>
            <a:r>
              <a:rPr lang="en-US" sz="4000" dirty="0"/>
              <a:t>the most </a:t>
            </a:r>
            <a:r>
              <a:rPr lang="en-US" sz="4000" dirty="0" smtClean="0"/>
              <a:t>water.</a:t>
            </a:r>
          </a:p>
          <a:p>
            <a:pPr marL="624078" indent="-514350">
              <a:lnSpc>
                <a:spcPct val="170000"/>
              </a:lnSpc>
              <a:buAutoNum type="arabicPeriod"/>
            </a:pPr>
            <a:r>
              <a:rPr lang="en-US" sz="4000" dirty="0" smtClean="0"/>
              <a:t>Ask </a:t>
            </a:r>
            <a:r>
              <a:rPr lang="en-US" sz="4000" dirty="0"/>
              <a:t>your child if all the water levels are the </a:t>
            </a:r>
            <a:r>
              <a:rPr lang="en-US" sz="4000" dirty="0" smtClean="0"/>
              <a:t>same.</a:t>
            </a:r>
          </a:p>
          <a:p>
            <a:pPr marL="624078" indent="-514350">
              <a:lnSpc>
                <a:spcPct val="170000"/>
              </a:lnSpc>
              <a:buAutoNum type="arabicPeriod"/>
            </a:pPr>
            <a:r>
              <a:rPr lang="en-US" sz="4000" dirty="0" smtClean="0"/>
              <a:t>Encourage </a:t>
            </a:r>
            <a:r>
              <a:rPr lang="en-US" sz="4000" dirty="0"/>
              <a:t>your child to compare and estimate and to think about </a:t>
            </a:r>
            <a:r>
              <a:rPr lang="en-US" sz="4000" dirty="0" smtClean="0"/>
              <a:t>how measurements </a:t>
            </a:r>
            <a:r>
              <a:rPr lang="en-US" sz="4000" dirty="0"/>
              <a:t>led to the different water levels in the cups</a:t>
            </a:r>
            <a:r>
              <a:rPr lang="en-US" sz="4000" dirty="0" smtClean="0"/>
              <a:t>.</a:t>
            </a:r>
          </a:p>
          <a:p>
            <a:pPr marL="624078" indent="-514350">
              <a:lnSpc>
                <a:spcPct val="170000"/>
              </a:lnSpc>
              <a:buAutoNum type="arabicPeriod"/>
            </a:pPr>
            <a:r>
              <a:rPr lang="en-US" sz="4000" dirty="0" smtClean="0"/>
              <a:t> </a:t>
            </a:r>
            <a:r>
              <a:rPr lang="en-US" sz="4000" dirty="0"/>
              <a:t>Ask which glass is the fullest, which cup has the third largest amount, </a:t>
            </a:r>
            <a:r>
              <a:rPr lang="en-US" sz="4000" dirty="0" smtClean="0"/>
              <a:t>etc.</a:t>
            </a:r>
          </a:p>
          <a:p>
            <a:pPr marL="624078" indent="-514350">
              <a:lnSpc>
                <a:spcPct val="170000"/>
              </a:lnSpc>
              <a:buAutoNum type="arabicPeriod"/>
            </a:pPr>
            <a:r>
              <a:rPr lang="en-US" sz="4000" dirty="0" smtClean="0"/>
              <a:t>Place </a:t>
            </a:r>
            <a:r>
              <a:rPr lang="en-US" sz="4000" dirty="0"/>
              <a:t>a measuring cup out on the table (for example, a 1-cup measuring cup</a:t>
            </a:r>
            <a:r>
              <a:rPr lang="en-US" sz="4000" dirty="0" smtClean="0"/>
              <a:t>). Ask </a:t>
            </a:r>
            <a:r>
              <a:rPr lang="en-US" sz="4000" dirty="0"/>
              <a:t>your child to guess if any of the cups of water will fill the measuring </a:t>
            </a:r>
            <a:r>
              <a:rPr lang="en-US" sz="4000" dirty="0" smtClean="0"/>
              <a:t>cup.</a:t>
            </a:r>
          </a:p>
          <a:p>
            <a:pPr marL="624078" indent="-514350">
              <a:lnSpc>
                <a:spcPct val="170000"/>
              </a:lnSpc>
              <a:buAutoNum type="arabicPeriod"/>
            </a:pPr>
            <a:r>
              <a:rPr lang="en-US" sz="4000" dirty="0" smtClean="0"/>
              <a:t>Move </a:t>
            </a:r>
            <a:r>
              <a:rPr lang="en-US" sz="4000" dirty="0"/>
              <a:t>the cups around and see if your child can still tell which have more </a:t>
            </a:r>
            <a:r>
              <a:rPr lang="en-US" sz="4000" dirty="0" smtClean="0"/>
              <a:t>or less </a:t>
            </a:r>
            <a:r>
              <a:rPr lang="en-US" sz="4000" dirty="0"/>
              <a:t>water than the </a:t>
            </a:r>
            <a:r>
              <a:rPr lang="en-US" sz="4000" dirty="0" smtClean="0"/>
              <a:t>others.</a:t>
            </a:r>
          </a:p>
          <a:p>
            <a:pPr marL="624078" indent="-514350">
              <a:lnSpc>
                <a:spcPct val="170000"/>
              </a:lnSpc>
              <a:buAutoNum type="arabicPeriod"/>
            </a:pPr>
            <a:r>
              <a:rPr lang="en-US" sz="4000" dirty="0" smtClean="0"/>
              <a:t>Once </a:t>
            </a:r>
            <a:r>
              <a:rPr lang="en-US" sz="4000" dirty="0"/>
              <a:t>your child can visually recognize the differences, pour the water </a:t>
            </a:r>
            <a:r>
              <a:rPr lang="en-US" sz="4000" dirty="0" smtClean="0"/>
              <a:t>from each </a:t>
            </a:r>
            <a:r>
              <a:rPr lang="en-US" sz="4000" dirty="0"/>
              <a:t>cup into the measuring cup and have your child record </a:t>
            </a:r>
            <a:r>
              <a:rPr lang="en-US" sz="4000" dirty="0" smtClean="0"/>
              <a:t>the measurement</a:t>
            </a:r>
            <a:r>
              <a:rPr lang="en-US" sz="4000" dirty="0"/>
              <a:t>. Do this for every </a:t>
            </a:r>
            <a:r>
              <a:rPr lang="en-US" sz="4000" dirty="0" smtClean="0"/>
              <a:t>cup.</a:t>
            </a:r>
          </a:p>
          <a:p>
            <a:pPr marL="624078" indent="-514350">
              <a:lnSpc>
                <a:spcPct val="170000"/>
              </a:lnSpc>
              <a:buAutoNum type="arabicPeriod"/>
            </a:pPr>
            <a:r>
              <a:rPr lang="en-US" sz="4000" dirty="0" smtClean="0"/>
              <a:t>Older </a:t>
            </a:r>
            <a:r>
              <a:rPr lang="en-US" sz="4000" dirty="0"/>
              <a:t>children can add these amounts together on paper, and then </a:t>
            </a:r>
            <a:r>
              <a:rPr lang="en-US" sz="4000" dirty="0" smtClean="0"/>
              <a:t>pour them </a:t>
            </a:r>
            <a:r>
              <a:rPr lang="en-US" sz="4000" dirty="0"/>
              <a:t>into a 4-cup measuring cup to see if their additions are </a:t>
            </a:r>
            <a:r>
              <a:rPr lang="en-US" sz="4000" dirty="0" smtClean="0"/>
              <a:t>correct.</a:t>
            </a:r>
          </a:p>
          <a:p>
            <a:pPr marL="624078" indent="-514350">
              <a:lnSpc>
                <a:spcPct val="170000"/>
              </a:lnSpc>
              <a:buAutoNum type="arabicPeriod"/>
            </a:pPr>
            <a:r>
              <a:rPr lang="en-US" sz="4000" dirty="0" smtClean="0"/>
              <a:t>What </a:t>
            </a:r>
            <a:r>
              <a:rPr lang="en-US" sz="4000" dirty="0"/>
              <a:t>amounts can you add together to make 1 cup? See how </a:t>
            </a:r>
            <a:r>
              <a:rPr lang="en-US" sz="4000" dirty="0" smtClean="0"/>
              <a:t>many variations </a:t>
            </a:r>
            <a:r>
              <a:rPr lang="en-US" sz="4000" dirty="0"/>
              <a:t>your child can come up with.</a:t>
            </a:r>
            <a:endParaRPr lang="en-US" sz="3600" dirty="0"/>
          </a:p>
        </p:txBody>
      </p:sp>
      <p:pic>
        <p:nvPicPr>
          <p:cNvPr id="4" name="Picture 3" descr="measurecup4c.gif"/>
          <p:cNvPicPr>
            <a:picLocks noChangeAspect="1"/>
          </p:cNvPicPr>
          <p:nvPr/>
        </p:nvPicPr>
        <p:blipFill>
          <a:blip r:embed="rId2"/>
          <a:stretch>
            <a:fillRect/>
          </a:stretch>
        </p:blipFill>
        <p:spPr>
          <a:xfrm rot="1002363">
            <a:off x="5943600" y="1143000"/>
            <a:ext cx="990600" cy="137160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382000" cy="685800"/>
          </a:xfrm>
        </p:spPr>
        <p:txBody>
          <a:bodyPr>
            <a:normAutofit fontScale="90000"/>
          </a:bodyPr>
          <a:lstStyle/>
          <a:p>
            <a:r>
              <a:rPr lang="en-US" dirty="0"/>
              <a:t>Attribute </a:t>
            </a:r>
            <a:r>
              <a:rPr lang="en-US" dirty="0" smtClean="0"/>
              <a:t>Trains  			</a:t>
            </a:r>
            <a:r>
              <a:rPr lang="en-US" sz="1600" dirty="0" smtClean="0"/>
              <a:t>Geometry and Measurement </a:t>
            </a:r>
            <a:endParaRPr lang="en-US" sz="1600" dirty="0"/>
          </a:p>
        </p:txBody>
      </p:sp>
      <p:sp>
        <p:nvSpPr>
          <p:cNvPr id="3" name="Content Placeholder 2"/>
          <p:cNvSpPr>
            <a:spLocks noGrp="1"/>
          </p:cNvSpPr>
          <p:nvPr>
            <p:ph idx="1"/>
          </p:nvPr>
        </p:nvSpPr>
        <p:spPr>
          <a:xfrm>
            <a:off x="152400" y="914400"/>
            <a:ext cx="8686800" cy="5715000"/>
          </a:xfrm>
        </p:spPr>
        <p:txBody>
          <a:bodyPr>
            <a:normAutofit fontScale="70000" lnSpcReduction="20000"/>
          </a:bodyPr>
          <a:lstStyle/>
          <a:p>
            <a:pPr>
              <a:buNone/>
            </a:pPr>
            <a:r>
              <a:rPr lang="en-US" sz="2600" b="1" dirty="0"/>
              <a:t>Goal:</a:t>
            </a:r>
          </a:p>
          <a:p>
            <a:pPr>
              <a:buNone/>
            </a:pPr>
            <a:r>
              <a:rPr lang="en-US" sz="2600" dirty="0"/>
              <a:t>To help your child compare, sort, and classify shapes</a:t>
            </a:r>
          </a:p>
          <a:p>
            <a:pPr>
              <a:buNone/>
            </a:pPr>
            <a:endParaRPr lang="en-US" sz="2600" b="1" dirty="0" smtClean="0"/>
          </a:p>
          <a:p>
            <a:pPr>
              <a:buNone/>
            </a:pPr>
            <a:r>
              <a:rPr lang="en-US" sz="2600" b="1" dirty="0" smtClean="0"/>
              <a:t>What </a:t>
            </a:r>
            <a:r>
              <a:rPr lang="en-US" sz="2600" b="1" dirty="0"/>
              <a:t>You Will Need:</a:t>
            </a:r>
          </a:p>
          <a:p>
            <a:pPr>
              <a:buNone/>
            </a:pPr>
            <a:r>
              <a:rPr lang="en-US" sz="2600" dirty="0" smtClean="0"/>
              <a:t>Blocks</a:t>
            </a:r>
            <a:r>
              <a:rPr lang="en-US" sz="2600" dirty="0"/>
              <a:t>, beads, buttons, or other small objects that vary in color, shape, </a:t>
            </a:r>
            <a:r>
              <a:rPr lang="en-US" sz="2600" dirty="0" smtClean="0"/>
              <a:t>size, or </a:t>
            </a:r>
          </a:p>
          <a:p>
            <a:pPr>
              <a:buNone/>
            </a:pPr>
            <a:r>
              <a:rPr lang="en-US" sz="2600" dirty="0" smtClean="0"/>
              <a:t>other </a:t>
            </a:r>
            <a:r>
              <a:rPr lang="en-US" sz="2600" dirty="0"/>
              <a:t>attributes</a:t>
            </a:r>
          </a:p>
          <a:p>
            <a:pPr>
              <a:buNone/>
            </a:pPr>
            <a:endParaRPr lang="en-US" sz="2600" b="1" dirty="0" smtClean="0"/>
          </a:p>
          <a:p>
            <a:pPr>
              <a:buNone/>
            </a:pPr>
            <a:r>
              <a:rPr lang="en-US" sz="2600" b="1" dirty="0" smtClean="0"/>
              <a:t>Let’s </a:t>
            </a:r>
            <a:r>
              <a:rPr lang="en-US" sz="2600" b="1" dirty="0"/>
              <a:t>Go!</a:t>
            </a:r>
          </a:p>
          <a:p>
            <a:pPr marL="566928" indent="-457200">
              <a:lnSpc>
                <a:spcPct val="120000"/>
              </a:lnSpc>
              <a:buClrTx/>
              <a:buFont typeface="+mj-lt"/>
              <a:buAutoNum type="arabicPeriod"/>
            </a:pPr>
            <a:r>
              <a:rPr lang="en-US" sz="2000" dirty="0" smtClean="0"/>
              <a:t>Tell </a:t>
            </a:r>
            <a:r>
              <a:rPr lang="en-US" sz="2000" dirty="0"/>
              <a:t>your child that “attributes” are characteristics that describes an </a:t>
            </a:r>
            <a:r>
              <a:rPr lang="en-US" sz="2000" dirty="0" smtClean="0"/>
              <a:t>object: for </a:t>
            </a:r>
            <a:r>
              <a:rPr lang="en-US" sz="2000" dirty="0"/>
              <a:t>example, its size, color, thickness, shape, or its type of corners or edges</a:t>
            </a:r>
            <a:r>
              <a:rPr lang="en-US" sz="2000" dirty="0" smtClean="0"/>
              <a:t>.</a:t>
            </a:r>
          </a:p>
          <a:p>
            <a:pPr marL="566928" indent="-457200">
              <a:lnSpc>
                <a:spcPct val="120000"/>
              </a:lnSpc>
              <a:buNone/>
            </a:pPr>
            <a:endParaRPr lang="en-US" sz="2000" dirty="0"/>
          </a:p>
          <a:p>
            <a:pPr>
              <a:lnSpc>
                <a:spcPct val="120000"/>
              </a:lnSpc>
              <a:buNone/>
            </a:pPr>
            <a:r>
              <a:rPr lang="en-US" sz="2000" dirty="0"/>
              <a:t>2. </a:t>
            </a:r>
            <a:r>
              <a:rPr lang="en-US" sz="2000" dirty="0" smtClean="0"/>
              <a:t>	Practice </a:t>
            </a:r>
            <a:r>
              <a:rPr lang="en-US" sz="2000" dirty="0"/>
              <a:t>sorting the objects you’ve collected into groups according to </a:t>
            </a:r>
            <a:r>
              <a:rPr lang="en-US" sz="2000" dirty="0" smtClean="0"/>
              <a:t>their attributes</a:t>
            </a:r>
            <a:r>
              <a:rPr lang="en-US" sz="2000" dirty="0"/>
              <a:t>. Perhaps you’ll group by color, or perhaps by whether it </a:t>
            </a:r>
            <a:r>
              <a:rPr lang="en-US" sz="2000" dirty="0" smtClean="0"/>
              <a:t>will stack</a:t>
            </a:r>
            <a:r>
              <a:rPr lang="en-US" sz="2000" dirty="0"/>
              <a:t>, roll, or slide</a:t>
            </a:r>
            <a:r>
              <a:rPr lang="en-US" sz="2000" dirty="0" smtClean="0"/>
              <a:t>.</a:t>
            </a:r>
          </a:p>
          <a:p>
            <a:pPr>
              <a:lnSpc>
                <a:spcPct val="120000"/>
              </a:lnSpc>
              <a:buNone/>
            </a:pPr>
            <a:endParaRPr lang="en-US" sz="2000" dirty="0"/>
          </a:p>
          <a:p>
            <a:pPr>
              <a:lnSpc>
                <a:spcPct val="120000"/>
              </a:lnSpc>
              <a:buNone/>
            </a:pPr>
            <a:r>
              <a:rPr lang="en-US" sz="2000" dirty="0"/>
              <a:t>3. </a:t>
            </a:r>
            <a:r>
              <a:rPr lang="en-US" sz="2000" dirty="0" smtClean="0"/>
              <a:t>	Next</a:t>
            </a:r>
            <a:r>
              <a:rPr lang="en-US" sz="2000" dirty="0"/>
              <a:t>, build an “attribute train” with your child. This means that you </a:t>
            </a:r>
            <a:r>
              <a:rPr lang="en-US" sz="2000" dirty="0" smtClean="0"/>
              <a:t>will make </a:t>
            </a:r>
            <a:r>
              <a:rPr lang="en-US" sz="2000" dirty="0"/>
              <a:t>a “train” of objects that have different attributes. A “</a:t>
            </a:r>
            <a:r>
              <a:rPr lang="en-US" sz="2000" dirty="0" smtClean="0"/>
              <a:t>one-difference” train </a:t>
            </a:r>
            <a:r>
              <a:rPr lang="en-US" sz="2000" dirty="0"/>
              <a:t>consists of objects that differ by one attribute. A “</a:t>
            </a:r>
            <a:r>
              <a:rPr lang="en-US" sz="2000" dirty="0" smtClean="0"/>
              <a:t>two-difference” train </a:t>
            </a:r>
            <a:r>
              <a:rPr lang="en-US" sz="2000" dirty="0"/>
              <a:t>consists of objects that differ by two attributes.</a:t>
            </a:r>
          </a:p>
          <a:p>
            <a:pPr>
              <a:lnSpc>
                <a:spcPct val="120000"/>
              </a:lnSpc>
              <a:buNone/>
            </a:pPr>
            <a:r>
              <a:rPr lang="en-US" sz="2000" i="1" dirty="0" smtClean="0"/>
              <a:t>	Example</a:t>
            </a:r>
            <a:r>
              <a:rPr lang="en-US" sz="2000" i="1" dirty="0"/>
              <a:t>: </a:t>
            </a:r>
            <a:r>
              <a:rPr lang="en-US" sz="2000" dirty="0"/>
              <a:t>Suppose I’m working with buttons, and I want to build a “</a:t>
            </a:r>
            <a:r>
              <a:rPr lang="en-US" sz="2000" dirty="0" smtClean="0"/>
              <a:t>one difference” train</a:t>
            </a:r>
            <a:r>
              <a:rPr lang="en-US" sz="2000" dirty="0"/>
              <a:t>. I might make a train like </a:t>
            </a:r>
            <a:r>
              <a:rPr lang="en-US" sz="2000" dirty="0" smtClean="0"/>
              <a:t>this: Only </a:t>
            </a:r>
            <a:r>
              <a:rPr lang="en-US" sz="2000" dirty="0"/>
              <a:t>one thing about the button changes with each new “car” on the </a:t>
            </a:r>
            <a:r>
              <a:rPr lang="en-US" sz="2000" dirty="0" smtClean="0"/>
              <a:t>train: color</a:t>
            </a:r>
            <a:r>
              <a:rPr lang="en-US" sz="2000" dirty="0"/>
              <a:t>, shape, or number of holes</a:t>
            </a:r>
            <a:r>
              <a:rPr lang="en-US" sz="2000" dirty="0" smtClean="0"/>
              <a:t>.</a:t>
            </a:r>
          </a:p>
          <a:p>
            <a:pPr>
              <a:lnSpc>
                <a:spcPct val="120000"/>
              </a:lnSpc>
              <a:buNone/>
            </a:pPr>
            <a:endParaRPr lang="en-US" sz="2000" dirty="0"/>
          </a:p>
          <a:p>
            <a:pPr>
              <a:lnSpc>
                <a:spcPct val="120000"/>
              </a:lnSpc>
              <a:buNone/>
            </a:pPr>
            <a:r>
              <a:rPr lang="en-US" sz="2000" dirty="0"/>
              <a:t>4. </a:t>
            </a:r>
            <a:r>
              <a:rPr lang="en-US" sz="2000" dirty="0" smtClean="0"/>
              <a:t>	Practice </a:t>
            </a:r>
            <a:r>
              <a:rPr lang="en-US" sz="2000" dirty="0"/>
              <a:t>making new trains together: a two-difference train, or even </a:t>
            </a:r>
            <a:r>
              <a:rPr lang="en-US" sz="2000" dirty="0" smtClean="0"/>
              <a:t>a three-difference </a:t>
            </a:r>
            <a:r>
              <a:rPr lang="en-US" sz="2000" dirty="0"/>
              <a:t>train. </a:t>
            </a:r>
            <a:r>
              <a:rPr lang="en-US" sz="2000" dirty="0" smtClean="0"/>
              <a:t>Have</a:t>
            </a:r>
          </a:p>
          <a:p>
            <a:pPr>
              <a:lnSpc>
                <a:spcPct val="120000"/>
              </a:lnSpc>
              <a:buNone/>
            </a:pPr>
            <a:r>
              <a:rPr lang="en-US" sz="2000" dirty="0" smtClean="0"/>
              <a:t>	your </a:t>
            </a:r>
            <a:r>
              <a:rPr lang="en-US" sz="2000" dirty="0"/>
              <a:t>child make a train and guess if it’s a </a:t>
            </a:r>
            <a:r>
              <a:rPr lang="en-US" sz="2000" dirty="0" smtClean="0"/>
              <a:t>one or two-difference </a:t>
            </a:r>
            <a:r>
              <a:rPr lang="en-US" sz="2000" dirty="0"/>
              <a:t>train. Can your child describe why?</a:t>
            </a:r>
          </a:p>
          <a:p>
            <a:pPr>
              <a:buNone/>
            </a:pPr>
            <a:endParaRPr lang="en-US" dirty="0"/>
          </a:p>
          <a:p>
            <a:pPr>
              <a:buNone/>
            </a:pPr>
            <a:endParaRPr lang="en-US" dirty="0"/>
          </a:p>
          <a:p>
            <a:pPr>
              <a:buNone/>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normAutofit fontScale="90000"/>
          </a:bodyPr>
          <a:lstStyle/>
          <a:p>
            <a:r>
              <a:rPr lang="en-US" dirty="0"/>
              <a:t>Equal </a:t>
            </a:r>
            <a:r>
              <a:rPr lang="en-US" dirty="0" smtClean="0"/>
              <a:t>Parts 				</a:t>
            </a:r>
            <a:r>
              <a:rPr lang="en-US" sz="1600" dirty="0" smtClean="0"/>
              <a:t>Geometry and Measurement </a:t>
            </a:r>
            <a:endParaRPr lang="en-US" sz="1600" dirty="0"/>
          </a:p>
        </p:txBody>
      </p:sp>
      <p:sp>
        <p:nvSpPr>
          <p:cNvPr id="3" name="Content Placeholder 2"/>
          <p:cNvSpPr>
            <a:spLocks noGrp="1"/>
          </p:cNvSpPr>
          <p:nvPr>
            <p:ph idx="1"/>
          </p:nvPr>
        </p:nvSpPr>
        <p:spPr>
          <a:xfrm>
            <a:off x="228600" y="990600"/>
            <a:ext cx="8686800" cy="5562600"/>
          </a:xfrm>
        </p:spPr>
        <p:txBody>
          <a:bodyPr>
            <a:normAutofit fontScale="70000" lnSpcReduction="20000"/>
          </a:bodyPr>
          <a:lstStyle/>
          <a:p>
            <a:pPr>
              <a:buNone/>
            </a:pPr>
            <a:r>
              <a:rPr lang="en-US" sz="2300" b="1" dirty="0"/>
              <a:t>Goal:</a:t>
            </a:r>
          </a:p>
          <a:p>
            <a:pPr>
              <a:buNone/>
            </a:pPr>
            <a:r>
              <a:rPr lang="en-US" sz="2300" dirty="0"/>
              <a:t>To help your child understand how whole things can be divided into parts</a:t>
            </a:r>
          </a:p>
          <a:p>
            <a:pPr>
              <a:buNone/>
            </a:pPr>
            <a:r>
              <a:rPr lang="en-US" sz="2300" b="1" dirty="0"/>
              <a:t>What You Will Need:</a:t>
            </a:r>
          </a:p>
          <a:p>
            <a:pPr>
              <a:buNone/>
            </a:pPr>
            <a:r>
              <a:rPr lang="en-US" sz="2300" dirty="0" smtClean="0"/>
              <a:t>Dinner </a:t>
            </a:r>
            <a:r>
              <a:rPr lang="en-US" sz="2300" dirty="0"/>
              <a:t>or dessert item</a:t>
            </a:r>
          </a:p>
          <a:p>
            <a:pPr>
              <a:buNone/>
            </a:pPr>
            <a:endParaRPr lang="en-US" b="1" dirty="0" smtClean="0"/>
          </a:p>
          <a:p>
            <a:pPr>
              <a:buNone/>
            </a:pPr>
            <a:r>
              <a:rPr lang="en-US" b="1" dirty="0" smtClean="0"/>
              <a:t>Let’s </a:t>
            </a:r>
            <a:r>
              <a:rPr lang="en-US" b="1" dirty="0"/>
              <a:t>Go!</a:t>
            </a:r>
          </a:p>
          <a:p>
            <a:pPr>
              <a:buNone/>
            </a:pPr>
            <a:r>
              <a:rPr lang="en-US" dirty="0"/>
              <a:t>1. Let your child help you divide dinner or dessert into equal parts for </a:t>
            </a:r>
            <a:r>
              <a:rPr lang="en-US" dirty="0" smtClean="0"/>
              <a:t>each member </a:t>
            </a:r>
            <a:r>
              <a:rPr lang="en-US" dirty="0"/>
              <a:t>of your family.</a:t>
            </a:r>
          </a:p>
          <a:p>
            <a:pPr>
              <a:buNone/>
            </a:pPr>
            <a:r>
              <a:rPr lang="en-US" dirty="0"/>
              <a:t>2. Explain the problem: “How can everyone get a fair share?” Ask for their </a:t>
            </a:r>
            <a:r>
              <a:rPr lang="en-US" dirty="0" smtClean="0"/>
              <a:t>help as </a:t>
            </a:r>
            <a:r>
              <a:rPr lang="en-US" dirty="0"/>
              <a:t>you work it out. You may be surprised how much they already understand.</a:t>
            </a:r>
          </a:p>
          <a:p>
            <a:pPr>
              <a:buNone/>
            </a:pPr>
            <a:r>
              <a:rPr lang="en-US" dirty="0"/>
              <a:t>3. Allow the child to help cut, measure, and compare to see if the pieces </a:t>
            </a:r>
            <a:r>
              <a:rPr lang="en-US" dirty="0" smtClean="0"/>
              <a:t>they cut </a:t>
            </a:r>
            <a:r>
              <a:rPr lang="en-US" dirty="0"/>
              <a:t>are “equal shares.”</a:t>
            </a:r>
          </a:p>
          <a:p>
            <a:pPr>
              <a:buNone/>
            </a:pPr>
            <a:r>
              <a:rPr lang="en-US" b="1" dirty="0"/>
              <a:t>Let’s Go On!</a:t>
            </a:r>
          </a:p>
          <a:p>
            <a:pPr>
              <a:buNone/>
            </a:pPr>
            <a:r>
              <a:rPr lang="en-US" dirty="0"/>
              <a:t>4. Extend the idea. Ask your child to predict how many shares s/he thinks </a:t>
            </a:r>
            <a:r>
              <a:rPr lang="en-US" dirty="0" smtClean="0"/>
              <a:t>you can </a:t>
            </a:r>
            <a:r>
              <a:rPr lang="en-US" dirty="0"/>
              <a:t>get from a whole pizza or cake. What size does s/he think the shares </a:t>
            </a:r>
            <a:r>
              <a:rPr lang="en-US" dirty="0" smtClean="0"/>
              <a:t>will be</a:t>
            </a:r>
            <a:r>
              <a:rPr lang="en-US" dirty="0"/>
              <a:t>.</a:t>
            </a:r>
          </a:p>
          <a:p>
            <a:pPr>
              <a:buNone/>
            </a:pPr>
            <a:r>
              <a:rPr lang="en-US" dirty="0"/>
              <a:t>5. What would happen if more neighbors dropped by to share the meal </a:t>
            </a:r>
            <a:r>
              <a:rPr lang="en-US" dirty="0" smtClean="0"/>
              <a:t>or dessert?</a:t>
            </a:r>
          </a:p>
          <a:p>
            <a:pPr>
              <a:buNone/>
            </a:pPr>
            <a:r>
              <a:rPr lang="en-US" dirty="0" smtClean="0"/>
              <a:t>6</a:t>
            </a:r>
            <a:r>
              <a:rPr lang="en-US" dirty="0"/>
              <a:t>. Help the child to see that as more people take part in the meal, the size </a:t>
            </a:r>
            <a:r>
              <a:rPr lang="en-US" dirty="0" smtClean="0"/>
              <a:t>of the </a:t>
            </a:r>
            <a:r>
              <a:rPr lang="en-US" dirty="0"/>
              <a:t>shares gets smaller.</a:t>
            </a:r>
          </a:p>
          <a:p>
            <a:pPr>
              <a:buNone/>
            </a:pPr>
            <a:endParaRPr lang="en-US" dirty="0"/>
          </a:p>
        </p:txBody>
      </p:sp>
      <p:pic>
        <p:nvPicPr>
          <p:cNvPr id="4" name="Picture 3" descr="math03s.gif"/>
          <p:cNvPicPr>
            <a:picLocks noChangeAspect="1"/>
          </p:cNvPicPr>
          <p:nvPr/>
        </p:nvPicPr>
        <p:blipFill>
          <a:blip r:embed="rId2"/>
          <a:stretch>
            <a:fillRect/>
          </a:stretch>
        </p:blipFill>
        <p:spPr>
          <a:xfrm>
            <a:off x="3048000" y="1371600"/>
            <a:ext cx="4486275" cy="107632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Algebra</a:t>
            </a:r>
            <a:endParaRPr lang="en-US" dirty="0"/>
          </a:p>
        </p:txBody>
      </p:sp>
      <p:sp>
        <p:nvSpPr>
          <p:cNvPr id="3" name="Content Placeholder 2"/>
          <p:cNvSpPr>
            <a:spLocks noGrp="1"/>
          </p:cNvSpPr>
          <p:nvPr>
            <p:ph idx="1"/>
          </p:nvPr>
        </p:nvSpPr>
        <p:spPr>
          <a:xfrm>
            <a:off x="152400" y="990600"/>
            <a:ext cx="8839200" cy="5715000"/>
          </a:xfrm>
        </p:spPr>
        <p:txBody>
          <a:bodyPr>
            <a:normAutofit fontScale="85000" lnSpcReduction="10000"/>
          </a:bodyPr>
          <a:lstStyle/>
          <a:p>
            <a:pPr>
              <a:buNone/>
            </a:pPr>
            <a:r>
              <a:rPr lang="en-US" dirty="0" smtClean="0"/>
              <a:t>K</a:t>
            </a:r>
          </a:p>
          <a:p>
            <a:r>
              <a:rPr lang="en-US" dirty="0" smtClean="0"/>
              <a:t>Recognize, create, complete and extend patterns.</a:t>
            </a:r>
          </a:p>
          <a:p>
            <a:pPr>
              <a:buNone/>
            </a:pPr>
            <a:r>
              <a:rPr lang="en-US" sz="1700" i="1" dirty="0" smtClean="0"/>
              <a:t>For example:  Patterns may be repeating, growing or shrinking such as ABB, ABB, ABB or ●,●●,●●●.</a:t>
            </a:r>
          </a:p>
          <a:p>
            <a:pPr>
              <a:buNone/>
            </a:pPr>
            <a:endParaRPr lang="en-US" dirty="0" smtClean="0"/>
          </a:p>
          <a:p>
            <a:pPr>
              <a:buNone/>
            </a:pPr>
            <a:r>
              <a:rPr lang="en-US" dirty="0" smtClean="0"/>
              <a:t>1</a:t>
            </a:r>
            <a:r>
              <a:rPr lang="en-US" baseline="30000" dirty="0" smtClean="0"/>
              <a:t>st</a:t>
            </a:r>
            <a:r>
              <a:rPr lang="en-US" dirty="0" smtClean="0"/>
              <a:t> Grade</a:t>
            </a:r>
          </a:p>
          <a:p>
            <a:r>
              <a:rPr lang="en-US" dirty="0" smtClean="0"/>
              <a:t>Recognize an create patterns; use rules to describe patterns.</a:t>
            </a:r>
          </a:p>
          <a:p>
            <a:r>
              <a:rPr lang="en-US" dirty="0" smtClean="0"/>
              <a:t>Use number sentences involving addition and subtraction basic facts to represent and solve real-world and mathematical problems; create real-world and situations corresponding to number sentences.</a:t>
            </a:r>
          </a:p>
          <a:p>
            <a:pPr>
              <a:buNone/>
            </a:pPr>
            <a:r>
              <a:rPr lang="en-US" sz="1400" i="1" dirty="0" smtClean="0"/>
              <a:t>For example:</a:t>
            </a:r>
            <a:r>
              <a:rPr lang="en-US" sz="1400" dirty="0" smtClean="0"/>
              <a:t> One way to represent the number of toys that a child has left after giving away 4 of 6 toys is to begin with a stack of 6 connecting cubes and then break off 4 cubes.</a:t>
            </a:r>
          </a:p>
          <a:p>
            <a:pPr>
              <a:buNone/>
            </a:pPr>
            <a:r>
              <a:rPr lang="en-US" sz="1400" i="1" dirty="0" smtClean="0"/>
              <a:t>For example</a:t>
            </a:r>
            <a:r>
              <a:rPr lang="en-US" sz="1400" dirty="0" smtClean="0"/>
              <a:t>: Determine if the following number sentences are true or false </a:t>
            </a:r>
          </a:p>
          <a:p>
            <a:pPr>
              <a:buNone/>
            </a:pPr>
            <a:r>
              <a:rPr lang="en-US" sz="1400" dirty="0" smtClean="0"/>
              <a:t> 7 = 7</a:t>
            </a:r>
          </a:p>
          <a:p>
            <a:pPr>
              <a:buNone/>
            </a:pPr>
            <a:r>
              <a:rPr lang="en-US" sz="1400" dirty="0" smtClean="0"/>
              <a:t>7 = 8 – 1</a:t>
            </a:r>
          </a:p>
          <a:p>
            <a:pPr>
              <a:buNone/>
            </a:pPr>
            <a:r>
              <a:rPr lang="en-US" sz="1400" dirty="0" smtClean="0"/>
              <a:t>5 + 2 = 2 + 5</a:t>
            </a:r>
          </a:p>
          <a:p>
            <a:pPr>
              <a:buNone/>
            </a:pPr>
            <a:r>
              <a:rPr lang="en-US" sz="1400" dirty="0" smtClean="0"/>
              <a:t>4 + 1 = 5 + 2.</a:t>
            </a:r>
          </a:p>
          <a:p>
            <a:pPr>
              <a:buNone/>
            </a:pPr>
            <a:endParaRPr lang="en-US" sz="1400" dirty="0" smtClean="0"/>
          </a:p>
          <a:p>
            <a:pPr>
              <a:buNone/>
            </a:pPr>
            <a:r>
              <a:rPr lang="en-US" sz="1600" i="1" dirty="0" smtClean="0"/>
              <a:t>For example</a:t>
            </a:r>
            <a:r>
              <a:rPr lang="en-US" sz="1600" dirty="0" smtClean="0"/>
              <a:t>: 5 + 3 = 8 could be used to represent a situation in which 5 red balloons are combined with 3 blue balloons to make 8 total balloons.</a:t>
            </a:r>
            <a:endParaRPr lang="en-US" sz="1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762000"/>
          </a:xfrm>
        </p:spPr>
        <p:txBody>
          <a:bodyPr>
            <a:normAutofit fontScale="90000"/>
          </a:bodyPr>
          <a:lstStyle/>
          <a:p>
            <a:r>
              <a:rPr lang="en-US" dirty="0" smtClean="0"/>
              <a:t/>
            </a:r>
            <a:br>
              <a:rPr lang="en-US" dirty="0" smtClean="0"/>
            </a:br>
            <a:r>
              <a:rPr lang="en-US" dirty="0" smtClean="0"/>
              <a:t>Measuring </a:t>
            </a:r>
            <a:r>
              <a:rPr lang="en-US" dirty="0"/>
              <a:t>in Jumps and </a:t>
            </a:r>
            <a:r>
              <a:rPr lang="en-US" dirty="0" smtClean="0"/>
              <a:t>Bumps</a:t>
            </a:r>
            <a:br>
              <a:rPr lang="en-US" dirty="0" smtClean="0"/>
            </a:br>
            <a:r>
              <a:rPr lang="en-US" dirty="0" smtClean="0"/>
              <a:t> 						</a:t>
            </a:r>
            <a:br>
              <a:rPr lang="en-US" dirty="0" smtClean="0"/>
            </a:br>
            <a:endParaRPr lang="en-US" sz="1600" dirty="0"/>
          </a:p>
        </p:txBody>
      </p:sp>
      <p:sp>
        <p:nvSpPr>
          <p:cNvPr id="3" name="Content Placeholder 2"/>
          <p:cNvSpPr>
            <a:spLocks noGrp="1"/>
          </p:cNvSpPr>
          <p:nvPr>
            <p:ph idx="1"/>
          </p:nvPr>
        </p:nvSpPr>
        <p:spPr>
          <a:xfrm>
            <a:off x="457200" y="990600"/>
            <a:ext cx="8229600" cy="5562600"/>
          </a:xfrm>
        </p:spPr>
        <p:txBody>
          <a:bodyPr>
            <a:normAutofit fontScale="55000" lnSpcReduction="20000"/>
          </a:bodyPr>
          <a:lstStyle/>
          <a:p>
            <a:pPr>
              <a:buNone/>
            </a:pPr>
            <a:r>
              <a:rPr lang="en-US" b="1" dirty="0" smtClean="0">
                <a:latin typeface="Baskerville Old Face" pitchFamily="18" charset="0"/>
              </a:rPr>
              <a:t>							</a:t>
            </a:r>
            <a:r>
              <a:rPr lang="en-US" dirty="0" smtClean="0"/>
              <a:t> </a:t>
            </a:r>
            <a:r>
              <a:rPr lang="en-US" dirty="0" smtClean="0">
                <a:latin typeface="+mj-lt"/>
              </a:rPr>
              <a:t>Geometry and Measurement </a:t>
            </a:r>
            <a:endParaRPr lang="en-US" b="1" dirty="0" smtClean="0">
              <a:latin typeface="+mj-lt"/>
            </a:endParaRPr>
          </a:p>
          <a:p>
            <a:pPr>
              <a:buNone/>
            </a:pPr>
            <a:r>
              <a:rPr lang="en-US" b="1" dirty="0" smtClean="0">
                <a:latin typeface="Baskerville Old Face" pitchFamily="18" charset="0"/>
              </a:rPr>
              <a:t>Goal:						</a:t>
            </a:r>
            <a:endParaRPr lang="en-US" b="1" dirty="0">
              <a:latin typeface="Baskerville Old Face" pitchFamily="18" charset="0"/>
            </a:endParaRPr>
          </a:p>
          <a:p>
            <a:pPr>
              <a:buNone/>
            </a:pPr>
            <a:r>
              <a:rPr lang="en-US" dirty="0">
                <a:latin typeface="Baskerville Old Face" pitchFamily="18" charset="0"/>
              </a:rPr>
              <a:t>T</a:t>
            </a:r>
            <a:r>
              <a:rPr lang="en-US" dirty="0" smtClean="0">
                <a:latin typeface="Baskerville Old Face" pitchFamily="18" charset="0"/>
              </a:rPr>
              <a:t>o </a:t>
            </a:r>
            <a:r>
              <a:rPr lang="en-US" dirty="0">
                <a:latin typeface="Baskerville Old Face" pitchFamily="18" charset="0"/>
              </a:rPr>
              <a:t>help your child practice estimating, counting, and </a:t>
            </a:r>
            <a:r>
              <a:rPr lang="en-US" dirty="0" smtClean="0">
                <a:latin typeface="Baskerville Old Face" pitchFamily="18" charset="0"/>
              </a:rPr>
              <a:t>measuring using nonstandard units </a:t>
            </a:r>
            <a:r>
              <a:rPr lang="en-US" dirty="0">
                <a:latin typeface="Baskerville Old Face" pitchFamily="18" charset="0"/>
              </a:rPr>
              <a:t>of measure</a:t>
            </a:r>
          </a:p>
          <a:p>
            <a:pPr>
              <a:buNone/>
            </a:pPr>
            <a:endParaRPr lang="en-US" b="1" dirty="0" smtClean="0">
              <a:latin typeface="Baskerville Old Face" pitchFamily="18" charset="0"/>
            </a:endParaRPr>
          </a:p>
          <a:p>
            <a:pPr>
              <a:buNone/>
            </a:pPr>
            <a:r>
              <a:rPr lang="en-US" b="1" dirty="0" smtClean="0">
                <a:latin typeface="Baskerville Old Face" pitchFamily="18" charset="0"/>
              </a:rPr>
              <a:t>What </a:t>
            </a:r>
            <a:r>
              <a:rPr lang="en-US" b="1" dirty="0">
                <a:latin typeface="Baskerville Old Face" pitchFamily="18" charset="0"/>
              </a:rPr>
              <a:t>You Will Need:</a:t>
            </a:r>
          </a:p>
          <a:p>
            <a:pPr>
              <a:buFont typeface="Wingdings" pitchFamily="2" charset="2"/>
              <a:buChar char="ü"/>
            </a:pPr>
            <a:r>
              <a:rPr lang="en-US" dirty="0" smtClean="0">
                <a:latin typeface="Baskerville Old Face" pitchFamily="18" charset="0"/>
              </a:rPr>
              <a:t>Pencils</a:t>
            </a:r>
            <a:endParaRPr lang="en-US" dirty="0">
              <a:latin typeface="Baskerville Old Face" pitchFamily="18" charset="0"/>
            </a:endParaRPr>
          </a:p>
          <a:p>
            <a:pPr>
              <a:buFont typeface="Wingdings" pitchFamily="2" charset="2"/>
              <a:buChar char="ü"/>
            </a:pPr>
            <a:r>
              <a:rPr lang="en-US" dirty="0" smtClean="0">
                <a:latin typeface="Baskerville Old Face" pitchFamily="18" charset="0"/>
              </a:rPr>
              <a:t>Paper</a:t>
            </a:r>
            <a:endParaRPr lang="en-US" dirty="0">
              <a:latin typeface="Baskerville Old Face" pitchFamily="18" charset="0"/>
            </a:endParaRPr>
          </a:p>
          <a:p>
            <a:pPr>
              <a:buNone/>
            </a:pPr>
            <a:endParaRPr lang="en-US" b="1" dirty="0" smtClean="0">
              <a:latin typeface="Baskerville Old Face" pitchFamily="18" charset="0"/>
            </a:endParaRPr>
          </a:p>
          <a:p>
            <a:pPr>
              <a:buNone/>
            </a:pPr>
            <a:r>
              <a:rPr lang="en-US" b="1" dirty="0" smtClean="0">
                <a:latin typeface="Baskerville Old Face" pitchFamily="18" charset="0"/>
              </a:rPr>
              <a:t>Let’s </a:t>
            </a:r>
            <a:r>
              <a:rPr lang="en-US" b="1" dirty="0">
                <a:latin typeface="Baskerville Old Face" pitchFamily="18" charset="0"/>
              </a:rPr>
              <a:t>Go!</a:t>
            </a:r>
          </a:p>
          <a:p>
            <a:pPr>
              <a:buNone/>
            </a:pPr>
            <a:r>
              <a:rPr lang="en-US" sz="2900" dirty="0" smtClean="0">
                <a:latin typeface="Baskerville Old Face" pitchFamily="18" charset="0"/>
              </a:rPr>
              <a:t>1. Brainstorm </a:t>
            </a:r>
            <a:r>
              <a:rPr lang="en-US" sz="2900" dirty="0">
                <a:latin typeface="Baskerville Old Face" pitchFamily="18" charset="0"/>
              </a:rPr>
              <a:t>a list of measuring tasks: “How many hops from the </a:t>
            </a:r>
            <a:r>
              <a:rPr lang="en-US" sz="2900" dirty="0" smtClean="0">
                <a:latin typeface="Baskerville Old Face" pitchFamily="18" charset="0"/>
              </a:rPr>
              <a:t>basketball hoop </a:t>
            </a:r>
            <a:r>
              <a:rPr lang="en-US" sz="2900" dirty="0">
                <a:latin typeface="Baskerville Old Face" pitchFamily="18" charset="0"/>
              </a:rPr>
              <a:t>to the sidewalk?” “How many baby steps from the deck to </a:t>
            </a:r>
            <a:r>
              <a:rPr lang="en-US" sz="2900" dirty="0" smtClean="0">
                <a:latin typeface="Baskerville Old Face" pitchFamily="18" charset="0"/>
              </a:rPr>
              <a:t>the swing</a:t>
            </a:r>
          </a:p>
          <a:p>
            <a:pPr>
              <a:buNone/>
            </a:pPr>
            <a:r>
              <a:rPr lang="en-US" sz="2900" dirty="0" smtClean="0">
                <a:latin typeface="Baskerville Old Face" pitchFamily="18" charset="0"/>
              </a:rPr>
              <a:t>	set</a:t>
            </a:r>
            <a:r>
              <a:rPr lang="en-US" sz="2900" dirty="0">
                <a:latin typeface="Baskerville Old Face" pitchFamily="18" charset="0"/>
              </a:rPr>
              <a:t>?” or “Which is longer, the garage door or the porch?”</a:t>
            </a:r>
          </a:p>
          <a:p>
            <a:pPr>
              <a:buNone/>
            </a:pPr>
            <a:r>
              <a:rPr lang="en-US" sz="2900" dirty="0">
                <a:latin typeface="Baskerville Old Face" pitchFamily="18" charset="0"/>
              </a:rPr>
              <a:t>2. Give each child a pencil and piece of paper.</a:t>
            </a:r>
          </a:p>
          <a:p>
            <a:pPr>
              <a:buNone/>
            </a:pPr>
            <a:r>
              <a:rPr lang="en-US" sz="2900" dirty="0">
                <a:latin typeface="Baskerville Old Face" pitchFamily="18" charset="0"/>
              </a:rPr>
              <a:t>3. Assign a measuring task to each child. (If you have only one child, play along!)</a:t>
            </a:r>
          </a:p>
          <a:p>
            <a:pPr>
              <a:buNone/>
            </a:pPr>
            <a:r>
              <a:rPr lang="en-US" sz="2900" dirty="0">
                <a:latin typeface="Baskerville Old Face" pitchFamily="18" charset="0"/>
              </a:rPr>
              <a:t>4. First ask, “How long do you think it will be?” and have children record </a:t>
            </a:r>
            <a:r>
              <a:rPr lang="en-US" sz="2900" dirty="0" smtClean="0">
                <a:latin typeface="Baskerville Old Face" pitchFamily="18" charset="0"/>
              </a:rPr>
              <a:t>their guesses </a:t>
            </a:r>
            <a:r>
              <a:rPr lang="en-US" sz="2900" dirty="0">
                <a:latin typeface="Baskerville Old Face" pitchFamily="18" charset="0"/>
              </a:rPr>
              <a:t>on the paper.</a:t>
            </a:r>
          </a:p>
          <a:p>
            <a:pPr>
              <a:buNone/>
            </a:pPr>
            <a:r>
              <a:rPr lang="en-US" sz="2900" dirty="0">
                <a:latin typeface="Baskerville Old Face" pitchFamily="18" charset="0"/>
              </a:rPr>
              <a:t>5. Now, go ahead and measure. Record the answer next to the guess.</a:t>
            </a:r>
          </a:p>
          <a:p>
            <a:pPr>
              <a:buNone/>
            </a:pPr>
            <a:r>
              <a:rPr lang="en-US" sz="2900" dirty="0">
                <a:latin typeface="Baskerville Old Face" pitchFamily="18" charset="0"/>
              </a:rPr>
              <a:t>6. Repeat for all the measurements you brainstormed earlier.</a:t>
            </a:r>
          </a:p>
          <a:p>
            <a:pPr>
              <a:buNone/>
            </a:pPr>
            <a:r>
              <a:rPr lang="en-US" sz="2900" dirty="0">
                <a:latin typeface="Baskerville Old Face" pitchFamily="18" charset="0"/>
              </a:rPr>
              <a:t>7. Look at your charts and talk about what you learned. Were your </a:t>
            </a:r>
            <a:r>
              <a:rPr lang="en-US" sz="2900" dirty="0" smtClean="0">
                <a:latin typeface="Baskerville Old Face" pitchFamily="18" charset="0"/>
              </a:rPr>
              <a:t>guesses close</a:t>
            </a:r>
            <a:r>
              <a:rPr lang="en-US" sz="2900" dirty="0">
                <a:latin typeface="Baskerville Old Face" pitchFamily="18" charset="0"/>
              </a:rPr>
              <a:t>? Why do some children have different “baby steps” measures </a:t>
            </a:r>
            <a:r>
              <a:rPr lang="en-US" sz="2900" dirty="0" smtClean="0">
                <a:latin typeface="Baskerville Old Face" pitchFamily="18" charset="0"/>
              </a:rPr>
              <a:t>from others</a:t>
            </a:r>
            <a:r>
              <a:rPr lang="en-US" sz="2900" dirty="0">
                <a:latin typeface="Baskerville Old Face" pitchFamily="18" charset="0"/>
              </a:rPr>
              <a:t>?</a:t>
            </a:r>
          </a:p>
          <a:p>
            <a:pPr>
              <a:buNone/>
            </a:pPr>
            <a:endParaRPr lang="en-US" b="1" dirty="0" smtClean="0">
              <a:latin typeface="Baskerville Old Face" pitchFamily="18" charset="0"/>
            </a:endParaRPr>
          </a:p>
          <a:p>
            <a:pPr>
              <a:buNone/>
            </a:pPr>
            <a:r>
              <a:rPr lang="en-US" b="1" dirty="0" smtClean="0">
                <a:latin typeface="Baskerville Old Face" pitchFamily="18" charset="0"/>
              </a:rPr>
              <a:t>Let’s </a:t>
            </a:r>
            <a:r>
              <a:rPr lang="en-US" b="1" dirty="0">
                <a:latin typeface="Baskerville Old Face" pitchFamily="18" charset="0"/>
              </a:rPr>
              <a:t>Go On!</a:t>
            </a:r>
          </a:p>
          <a:p>
            <a:pPr>
              <a:buNone/>
            </a:pPr>
            <a:r>
              <a:rPr lang="en-US" dirty="0">
                <a:latin typeface="Baskerville Old Face" pitchFamily="18" charset="0"/>
              </a:rPr>
              <a:t>8. Use cones or rocks to mark off distances you want measured. Ask, “</a:t>
            </a:r>
            <a:r>
              <a:rPr lang="en-US" dirty="0" smtClean="0">
                <a:latin typeface="Baskerville Old Face" pitchFamily="18" charset="0"/>
              </a:rPr>
              <a:t>Are there </a:t>
            </a:r>
            <a:r>
              <a:rPr lang="en-US" dirty="0">
                <a:latin typeface="Baskerville Old Face" pitchFamily="18" charset="0"/>
              </a:rPr>
              <a:t>more baby steps or giant steps from cone to cone? Why do you </a:t>
            </a:r>
            <a:r>
              <a:rPr lang="en-US" dirty="0" smtClean="0">
                <a:latin typeface="Baskerville Old Face" pitchFamily="18" charset="0"/>
              </a:rPr>
              <a:t>think so</a:t>
            </a:r>
            <a:r>
              <a:rPr lang="en-US" dirty="0">
                <a:latin typeface="Baskerville Old Face" pitchFamily="18" charset="0"/>
              </a:rPr>
              <a:t>?”</a:t>
            </a:r>
          </a:p>
        </p:txBody>
      </p:sp>
      <p:pic>
        <p:nvPicPr>
          <p:cNvPr id="4" name="Picture 3" descr="tapemsr2.gif"/>
          <p:cNvPicPr>
            <a:picLocks noChangeAspect="1"/>
          </p:cNvPicPr>
          <p:nvPr/>
        </p:nvPicPr>
        <p:blipFill>
          <a:blip r:embed="rId2"/>
          <a:stretch>
            <a:fillRect/>
          </a:stretch>
        </p:blipFill>
        <p:spPr>
          <a:xfrm>
            <a:off x="4495800" y="1752600"/>
            <a:ext cx="1676400" cy="102870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85800"/>
          </a:xfrm>
        </p:spPr>
        <p:txBody>
          <a:bodyPr>
            <a:normAutofit fontScale="90000"/>
          </a:bodyPr>
          <a:lstStyle/>
          <a:p>
            <a:r>
              <a:rPr lang="en-US" dirty="0" smtClean="0"/>
              <a:t>Data Analysis</a:t>
            </a:r>
            <a:endParaRPr lang="en-US" dirty="0"/>
          </a:p>
        </p:txBody>
      </p:sp>
      <p:sp>
        <p:nvSpPr>
          <p:cNvPr id="3" name="Content Placeholder 2"/>
          <p:cNvSpPr>
            <a:spLocks noGrp="1"/>
          </p:cNvSpPr>
          <p:nvPr>
            <p:ph idx="1"/>
          </p:nvPr>
        </p:nvSpPr>
        <p:spPr>
          <a:xfrm>
            <a:off x="304800" y="1143000"/>
            <a:ext cx="8686800" cy="5431536"/>
          </a:xfrm>
        </p:spPr>
        <p:txBody>
          <a:bodyPr>
            <a:normAutofit/>
          </a:bodyPr>
          <a:lstStyle/>
          <a:p>
            <a:pPr>
              <a:buNone/>
            </a:pPr>
            <a:r>
              <a:rPr lang="en-US" sz="2400" dirty="0" smtClean="0"/>
              <a:t>3</a:t>
            </a:r>
            <a:r>
              <a:rPr lang="en-US" sz="2400" baseline="30000" dirty="0" smtClean="0"/>
              <a:t>rd</a:t>
            </a:r>
            <a:r>
              <a:rPr lang="en-US" sz="2400" dirty="0" smtClean="0"/>
              <a:t>  Grade</a:t>
            </a:r>
          </a:p>
          <a:p>
            <a:r>
              <a:rPr lang="en-US" sz="2400" dirty="0" smtClean="0"/>
              <a:t>Collect, organize, display, and interpret data. Use labels and a variety of scales and units in displays.</a:t>
            </a:r>
          </a:p>
          <a:p>
            <a:pPr>
              <a:buNone/>
            </a:pPr>
            <a:endParaRPr lang="en-US" sz="2400" dirty="0" smtClean="0"/>
          </a:p>
          <a:p>
            <a:pPr>
              <a:buNone/>
            </a:pPr>
            <a:r>
              <a:rPr lang="en-US" sz="2400" dirty="0" smtClean="0"/>
              <a:t>4</a:t>
            </a:r>
            <a:r>
              <a:rPr lang="en-US" sz="2400" baseline="30000" dirty="0" smtClean="0"/>
              <a:t>th</a:t>
            </a:r>
            <a:r>
              <a:rPr lang="en-US" sz="2400" dirty="0" smtClean="0"/>
              <a:t> Grade</a:t>
            </a:r>
          </a:p>
          <a:p>
            <a:r>
              <a:rPr lang="en-US" sz="2400" dirty="0" smtClean="0"/>
              <a:t>Collect, organize, display and interpret data, including data collected over a period of time and data represented by fractions and decimals</a:t>
            </a:r>
            <a:r>
              <a:rPr lang="en-US" sz="2400" dirty="0" smtClean="0"/>
              <a:t>.</a:t>
            </a:r>
          </a:p>
          <a:p>
            <a:endParaRPr lang="en-US" sz="2400" dirty="0" smtClean="0"/>
          </a:p>
          <a:p>
            <a:pPr>
              <a:buNone/>
            </a:pPr>
            <a:r>
              <a:rPr lang="en-US" sz="2400" dirty="0" smtClean="0"/>
              <a:t>5</a:t>
            </a:r>
            <a:r>
              <a:rPr lang="en-US" sz="2400" baseline="30000" dirty="0" smtClean="0"/>
              <a:t>th</a:t>
            </a:r>
            <a:r>
              <a:rPr lang="en-US" sz="2400" dirty="0" smtClean="0"/>
              <a:t> Grade</a:t>
            </a:r>
            <a:endParaRPr lang="en-US" sz="2400" dirty="0" smtClean="0"/>
          </a:p>
          <a:p>
            <a:r>
              <a:rPr lang="en-US" sz="2400" dirty="0" smtClean="0"/>
              <a:t>Display </a:t>
            </a:r>
            <a:r>
              <a:rPr lang="en-US" sz="2400" dirty="0" smtClean="0"/>
              <a:t>and interpret data; determine mean, median and </a:t>
            </a:r>
            <a:r>
              <a:rPr lang="en-US" sz="2400" dirty="0" smtClean="0"/>
              <a:t>range.</a:t>
            </a:r>
          </a:p>
          <a:p>
            <a:pPr>
              <a:buNone/>
            </a:pPr>
            <a:r>
              <a:rPr lang="en-US" sz="1600" i="1" dirty="0" smtClean="0"/>
              <a:t>For example</a:t>
            </a:r>
            <a:r>
              <a:rPr lang="en-US" sz="1600" dirty="0" smtClean="0"/>
              <a:t>: The set of numbers 1, 1, 4, 6 has mean 3. It can be leveled by taking one unit from the 4 and three units from the 6 and adding them to the 1s, making four 3s. </a:t>
            </a:r>
            <a:endParaRPr lang="en-US" sz="1600" dirty="0" smtClean="0"/>
          </a:p>
          <a:p>
            <a:endParaRPr lang="en-US"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09600"/>
          </a:xfrm>
        </p:spPr>
        <p:txBody>
          <a:bodyPr>
            <a:normAutofit fontScale="90000"/>
          </a:bodyPr>
          <a:lstStyle/>
          <a:p>
            <a:r>
              <a:rPr lang="en-US" dirty="0">
                <a:latin typeface="+mn-lt"/>
              </a:rPr>
              <a:t>Time </a:t>
            </a:r>
            <a:r>
              <a:rPr lang="en-US" dirty="0" smtClean="0">
                <a:latin typeface="+mn-lt"/>
              </a:rPr>
              <a:t>Trackers  			</a:t>
            </a:r>
            <a:r>
              <a:rPr lang="en-US" sz="1600" dirty="0" smtClean="0">
                <a:latin typeface="+mn-lt"/>
              </a:rPr>
              <a:t>Data Analysis and Statistics</a:t>
            </a:r>
            <a:endParaRPr lang="en-US" sz="1600" dirty="0">
              <a:latin typeface="+mn-lt"/>
            </a:endParaRPr>
          </a:p>
        </p:txBody>
      </p:sp>
      <p:sp>
        <p:nvSpPr>
          <p:cNvPr id="3" name="Content Placeholder 2"/>
          <p:cNvSpPr>
            <a:spLocks noGrp="1"/>
          </p:cNvSpPr>
          <p:nvPr>
            <p:ph idx="1"/>
          </p:nvPr>
        </p:nvSpPr>
        <p:spPr>
          <a:xfrm>
            <a:off x="228600" y="990600"/>
            <a:ext cx="8686800" cy="5715000"/>
          </a:xfrm>
        </p:spPr>
        <p:txBody>
          <a:bodyPr>
            <a:normAutofit fontScale="62500" lnSpcReduction="20000"/>
          </a:bodyPr>
          <a:lstStyle/>
          <a:p>
            <a:pPr>
              <a:buNone/>
            </a:pPr>
            <a:r>
              <a:rPr lang="en-US" b="1" dirty="0">
                <a:latin typeface="Baskerville Old Face" pitchFamily="18" charset="0"/>
              </a:rPr>
              <a:t>Goal:</a:t>
            </a:r>
          </a:p>
          <a:p>
            <a:pPr>
              <a:buNone/>
            </a:pPr>
            <a:r>
              <a:rPr lang="en-US" dirty="0">
                <a:latin typeface="Baskerville Old Face" pitchFamily="18" charset="0"/>
              </a:rPr>
              <a:t>To help your child collect information, analyze it, </a:t>
            </a:r>
            <a:r>
              <a:rPr lang="en-US" dirty="0" smtClean="0">
                <a:latin typeface="Baskerville Old Face" pitchFamily="18" charset="0"/>
              </a:rPr>
              <a:t>and present </a:t>
            </a:r>
            <a:r>
              <a:rPr lang="en-US" dirty="0">
                <a:latin typeface="Baskerville Old Face" pitchFamily="18" charset="0"/>
              </a:rPr>
              <a:t>the findings in an organized way</a:t>
            </a:r>
          </a:p>
          <a:p>
            <a:pPr>
              <a:buNone/>
            </a:pPr>
            <a:endParaRPr lang="en-US" dirty="0" smtClean="0">
              <a:latin typeface="Baskerville Old Face" pitchFamily="18" charset="0"/>
            </a:endParaRPr>
          </a:p>
          <a:p>
            <a:pPr>
              <a:buNone/>
            </a:pPr>
            <a:r>
              <a:rPr lang="en-US" b="1" dirty="0" smtClean="0">
                <a:latin typeface="Baskerville Old Face" pitchFamily="18" charset="0"/>
              </a:rPr>
              <a:t>What </a:t>
            </a:r>
            <a:r>
              <a:rPr lang="en-US" b="1" dirty="0">
                <a:latin typeface="Baskerville Old Face" pitchFamily="18" charset="0"/>
              </a:rPr>
              <a:t>You Will Need:</a:t>
            </a:r>
          </a:p>
          <a:p>
            <a:pPr>
              <a:buFont typeface="Wingdings" pitchFamily="2" charset="2"/>
              <a:buChar char="ü"/>
            </a:pPr>
            <a:r>
              <a:rPr lang="en-US" dirty="0" smtClean="0">
                <a:latin typeface="Baskerville Old Face" pitchFamily="18" charset="0"/>
              </a:rPr>
              <a:t>Clock </a:t>
            </a:r>
            <a:r>
              <a:rPr lang="en-US" dirty="0">
                <a:latin typeface="Baskerville Old Face" pitchFamily="18" charset="0"/>
              </a:rPr>
              <a:t>or watch</a:t>
            </a:r>
          </a:p>
          <a:p>
            <a:pPr>
              <a:buFont typeface="Wingdings" pitchFamily="2" charset="2"/>
              <a:buChar char="ü"/>
            </a:pPr>
            <a:r>
              <a:rPr lang="en-US" dirty="0" smtClean="0">
                <a:latin typeface="Baskerville Old Face" pitchFamily="18" charset="0"/>
              </a:rPr>
              <a:t>Blank </a:t>
            </a:r>
            <a:r>
              <a:rPr lang="en-US" dirty="0">
                <a:latin typeface="Baskerville Old Face" pitchFamily="18" charset="0"/>
              </a:rPr>
              <a:t>paper</a:t>
            </a:r>
          </a:p>
          <a:p>
            <a:pPr>
              <a:buFont typeface="Wingdings" pitchFamily="2" charset="2"/>
              <a:buChar char="ü"/>
            </a:pPr>
            <a:r>
              <a:rPr lang="en-US" dirty="0" smtClean="0">
                <a:latin typeface="Baskerville Old Face" pitchFamily="18" charset="0"/>
              </a:rPr>
              <a:t>Graph </a:t>
            </a:r>
            <a:r>
              <a:rPr lang="en-US" dirty="0">
                <a:latin typeface="Baskerville Old Face" pitchFamily="18" charset="0"/>
              </a:rPr>
              <a:t>paper (Your teacher may have attached </a:t>
            </a:r>
            <a:r>
              <a:rPr lang="en-US" dirty="0" smtClean="0">
                <a:latin typeface="Baskerville Old Face" pitchFamily="18" charset="0"/>
              </a:rPr>
              <a:t>some, or </a:t>
            </a:r>
            <a:r>
              <a:rPr lang="en-US" dirty="0">
                <a:latin typeface="Baskerville Old Face" pitchFamily="18" charset="0"/>
              </a:rPr>
              <a:t>you can draw your own.)</a:t>
            </a:r>
          </a:p>
          <a:p>
            <a:pPr>
              <a:buNone/>
            </a:pPr>
            <a:endParaRPr lang="en-US" b="1" dirty="0" smtClean="0">
              <a:latin typeface="Baskerville Old Face" pitchFamily="18" charset="0"/>
            </a:endParaRPr>
          </a:p>
          <a:p>
            <a:pPr>
              <a:buNone/>
            </a:pPr>
            <a:r>
              <a:rPr lang="en-US" b="1" dirty="0" smtClean="0">
                <a:latin typeface="Baskerville Old Face" pitchFamily="18" charset="0"/>
              </a:rPr>
              <a:t>Let’s </a:t>
            </a:r>
            <a:r>
              <a:rPr lang="en-US" b="1" dirty="0">
                <a:latin typeface="Baskerville Old Face" pitchFamily="18" charset="0"/>
              </a:rPr>
              <a:t>Go!</a:t>
            </a:r>
          </a:p>
          <a:p>
            <a:pPr>
              <a:buNone/>
            </a:pPr>
            <a:r>
              <a:rPr lang="en-US" dirty="0">
                <a:latin typeface="Baskerville Old Face" pitchFamily="18" charset="0"/>
              </a:rPr>
              <a:t>1. Together with your child, keep track of the time s/he spends </a:t>
            </a:r>
            <a:r>
              <a:rPr lang="en-US" dirty="0" smtClean="0">
                <a:latin typeface="Baskerville Old Face" pitchFamily="18" charset="0"/>
              </a:rPr>
              <a:t>watching television </a:t>
            </a:r>
            <a:r>
              <a:rPr lang="en-US" dirty="0">
                <a:latin typeface="Baskerville Old Face" pitchFamily="18" charset="0"/>
              </a:rPr>
              <a:t>as well as reading.</a:t>
            </a:r>
          </a:p>
          <a:p>
            <a:pPr>
              <a:buNone/>
            </a:pPr>
            <a:r>
              <a:rPr lang="en-US" dirty="0">
                <a:latin typeface="Baskerville Old Face" pitchFamily="18" charset="0"/>
              </a:rPr>
              <a:t>2. Make a table listing the 7 days of 1 week. Keep two columns, one </a:t>
            </a:r>
            <a:r>
              <a:rPr lang="en-US" dirty="0" smtClean="0">
                <a:latin typeface="Baskerville Old Face" pitchFamily="18" charset="0"/>
              </a:rPr>
              <a:t>for television </a:t>
            </a:r>
            <a:r>
              <a:rPr lang="en-US" dirty="0">
                <a:latin typeface="Baskerville Old Face" pitchFamily="18" charset="0"/>
              </a:rPr>
              <a:t>and one for reading.</a:t>
            </a:r>
          </a:p>
          <a:p>
            <a:pPr>
              <a:buNone/>
            </a:pPr>
            <a:r>
              <a:rPr lang="en-US" dirty="0">
                <a:latin typeface="Baskerville Old Face" pitchFamily="18" charset="0"/>
              </a:rPr>
              <a:t>3. At the end of the week, see if together you can make a graph comparing </a:t>
            </a:r>
            <a:r>
              <a:rPr lang="en-US" dirty="0" smtClean="0">
                <a:latin typeface="Baskerville Old Face" pitchFamily="18" charset="0"/>
              </a:rPr>
              <a:t>the two </a:t>
            </a:r>
            <a:r>
              <a:rPr lang="en-US" dirty="0">
                <a:latin typeface="Baskerville Old Face" pitchFamily="18" charset="0"/>
              </a:rPr>
              <a:t>different activity columns.</a:t>
            </a:r>
          </a:p>
          <a:p>
            <a:pPr>
              <a:buNone/>
            </a:pPr>
            <a:r>
              <a:rPr lang="en-US" b="1" dirty="0">
                <a:latin typeface="Baskerville Old Face" pitchFamily="18" charset="0"/>
              </a:rPr>
              <a:t>Let’s Go On!</a:t>
            </a:r>
          </a:p>
          <a:p>
            <a:pPr>
              <a:buNone/>
            </a:pPr>
            <a:r>
              <a:rPr lang="en-US" dirty="0">
                <a:latin typeface="Baskerville Old Face" pitchFamily="18" charset="0"/>
              </a:rPr>
              <a:t>4. While watching television, make a </a:t>
            </a:r>
            <a:r>
              <a:rPr lang="en-US" dirty="0" smtClean="0">
                <a:latin typeface="Baskerville Old Face" pitchFamily="18" charset="0"/>
              </a:rPr>
              <a:t>chart showing </a:t>
            </a:r>
            <a:r>
              <a:rPr lang="en-US" dirty="0">
                <a:latin typeface="Baskerville Old Face" pitchFamily="18" charset="0"/>
              </a:rPr>
              <a:t>how much time in every hour is </a:t>
            </a:r>
            <a:r>
              <a:rPr lang="en-US" dirty="0" smtClean="0">
                <a:latin typeface="Baskerville Old Face" pitchFamily="18" charset="0"/>
              </a:rPr>
              <a:t>used for </a:t>
            </a:r>
            <a:r>
              <a:rPr lang="en-US" dirty="0">
                <a:latin typeface="Baskerville Old Face" pitchFamily="18" charset="0"/>
              </a:rPr>
              <a:t>commercials compared to how much </a:t>
            </a:r>
            <a:r>
              <a:rPr lang="en-US" dirty="0" smtClean="0">
                <a:latin typeface="Baskerville Old Face" pitchFamily="18" charset="0"/>
              </a:rPr>
              <a:t>time is </a:t>
            </a:r>
            <a:r>
              <a:rPr lang="en-US" dirty="0">
                <a:latin typeface="Baskerville Old Face" pitchFamily="18" charset="0"/>
              </a:rPr>
              <a:t>used for the actual show. Do this for </a:t>
            </a:r>
            <a:r>
              <a:rPr lang="en-US" dirty="0" smtClean="0">
                <a:latin typeface="Baskerville Old Face" pitchFamily="18" charset="0"/>
              </a:rPr>
              <a:t>every half-hour </a:t>
            </a:r>
            <a:r>
              <a:rPr lang="en-US" dirty="0">
                <a:latin typeface="Baskerville Old Face" pitchFamily="18" charset="0"/>
              </a:rPr>
              <a:t>of television you watch.</a:t>
            </a:r>
          </a:p>
          <a:p>
            <a:pPr>
              <a:buNone/>
            </a:pPr>
            <a:r>
              <a:rPr lang="en-US" dirty="0">
                <a:latin typeface="Baskerville Old Face" pitchFamily="18" charset="0"/>
              </a:rPr>
              <a:t>5. Then make a bar or pie chart showing the </a:t>
            </a:r>
            <a:r>
              <a:rPr lang="en-US" dirty="0" smtClean="0">
                <a:latin typeface="Baskerville Old Face" pitchFamily="18" charset="0"/>
              </a:rPr>
              <a:t>two amounts</a:t>
            </a:r>
            <a:r>
              <a:rPr lang="en-US" dirty="0">
                <a:latin typeface="Baskerville Old Face" pitchFamily="18" charset="0"/>
              </a:rPr>
              <a:t>. Time the minutes carefully. Extend the chart to include </a:t>
            </a:r>
            <a:r>
              <a:rPr lang="en-US" dirty="0" smtClean="0">
                <a:latin typeface="Baskerville Old Face" pitchFamily="18" charset="0"/>
              </a:rPr>
              <a:t>other activities</a:t>
            </a:r>
            <a:r>
              <a:rPr lang="en-US" dirty="0">
                <a:latin typeface="Baskerville Old Face" pitchFamily="18" charset="0"/>
              </a:rPr>
              <a:t>: the amount of time sleeping, eating, playing, or riding in the car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85800"/>
          </a:xfrm>
        </p:spPr>
        <p:txBody>
          <a:bodyPr>
            <a:normAutofit fontScale="90000"/>
          </a:bodyPr>
          <a:lstStyle/>
          <a:p>
            <a:r>
              <a:rPr lang="en-US" dirty="0"/>
              <a:t>Time Trackers </a:t>
            </a:r>
            <a:r>
              <a:rPr lang="en-US" dirty="0" smtClean="0"/>
              <a:t>II 			</a:t>
            </a:r>
            <a:r>
              <a:rPr lang="en-US" sz="1600" dirty="0" smtClean="0"/>
              <a:t>Data Analysis and Statistics</a:t>
            </a:r>
            <a:endParaRPr lang="en-US" sz="1600" dirty="0"/>
          </a:p>
        </p:txBody>
      </p:sp>
      <p:sp>
        <p:nvSpPr>
          <p:cNvPr id="3" name="Content Placeholder 2"/>
          <p:cNvSpPr>
            <a:spLocks noGrp="1"/>
          </p:cNvSpPr>
          <p:nvPr>
            <p:ph idx="1"/>
          </p:nvPr>
        </p:nvSpPr>
        <p:spPr>
          <a:xfrm>
            <a:off x="152400" y="990600"/>
            <a:ext cx="8839200" cy="5715000"/>
          </a:xfrm>
        </p:spPr>
        <p:txBody>
          <a:bodyPr>
            <a:normAutofit fontScale="62500" lnSpcReduction="20000"/>
          </a:bodyPr>
          <a:lstStyle/>
          <a:p>
            <a:pPr>
              <a:buNone/>
            </a:pPr>
            <a:r>
              <a:rPr lang="en-US" b="1" dirty="0"/>
              <a:t>Goal:</a:t>
            </a:r>
          </a:p>
          <a:p>
            <a:pPr>
              <a:buNone/>
            </a:pPr>
            <a:r>
              <a:rPr lang="en-US" dirty="0"/>
              <a:t>To help your child collect information, analyze it and present the findings in </a:t>
            </a:r>
            <a:r>
              <a:rPr lang="en-US" dirty="0" smtClean="0"/>
              <a:t>an organized </a:t>
            </a:r>
            <a:r>
              <a:rPr lang="en-US" dirty="0"/>
              <a:t>way</a:t>
            </a:r>
          </a:p>
          <a:p>
            <a:pPr>
              <a:buNone/>
            </a:pPr>
            <a:endParaRPr lang="en-US" dirty="0" smtClean="0"/>
          </a:p>
          <a:p>
            <a:pPr>
              <a:buNone/>
            </a:pPr>
            <a:r>
              <a:rPr lang="en-US" b="1" dirty="0" smtClean="0"/>
              <a:t>What </a:t>
            </a:r>
            <a:r>
              <a:rPr lang="en-US" b="1" dirty="0"/>
              <a:t>You Will Need:</a:t>
            </a:r>
          </a:p>
          <a:p>
            <a:pPr>
              <a:buFont typeface="Wingdings" pitchFamily="2" charset="2"/>
              <a:buChar char="ü"/>
            </a:pPr>
            <a:r>
              <a:rPr lang="en-US" dirty="0" smtClean="0"/>
              <a:t>Clock </a:t>
            </a:r>
            <a:r>
              <a:rPr lang="en-US" dirty="0"/>
              <a:t>or watch</a:t>
            </a:r>
          </a:p>
          <a:p>
            <a:pPr>
              <a:buFont typeface="Wingdings" pitchFamily="2" charset="2"/>
              <a:buChar char="ü"/>
            </a:pPr>
            <a:r>
              <a:rPr lang="en-US" dirty="0" smtClean="0"/>
              <a:t>Blank </a:t>
            </a:r>
            <a:r>
              <a:rPr lang="en-US" dirty="0"/>
              <a:t>paper</a:t>
            </a:r>
          </a:p>
          <a:p>
            <a:pPr>
              <a:buFont typeface="Wingdings" pitchFamily="2" charset="2"/>
              <a:buChar char="ü"/>
            </a:pPr>
            <a:r>
              <a:rPr lang="en-US" dirty="0" smtClean="0"/>
              <a:t>Graph </a:t>
            </a:r>
            <a:r>
              <a:rPr lang="en-US" dirty="0"/>
              <a:t>paper (May be attached or make your own with a 1-inch grid.)</a:t>
            </a:r>
          </a:p>
          <a:p>
            <a:pPr>
              <a:buNone/>
            </a:pPr>
            <a:endParaRPr lang="en-US" dirty="0" smtClean="0"/>
          </a:p>
          <a:p>
            <a:pPr>
              <a:buNone/>
            </a:pPr>
            <a:r>
              <a:rPr lang="en-US" b="1" dirty="0" smtClean="0"/>
              <a:t>Let’s </a:t>
            </a:r>
            <a:r>
              <a:rPr lang="en-US" b="1" dirty="0"/>
              <a:t>Go</a:t>
            </a:r>
            <a:r>
              <a:rPr lang="en-US" b="1" dirty="0" smtClean="0"/>
              <a:t>!</a:t>
            </a:r>
          </a:p>
          <a:p>
            <a:pPr>
              <a:buNone/>
            </a:pPr>
            <a:endParaRPr lang="en-US" b="1" dirty="0"/>
          </a:p>
          <a:p>
            <a:pPr>
              <a:buNone/>
            </a:pPr>
            <a:r>
              <a:rPr lang="en-US" dirty="0"/>
              <a:t>1. Together with your child, keep track of how s/he spends time in one </a:t>
            </a:r>
            <a:r>
              <a:rPr lang="en-US" dirty="0" smtClean="0"/>
              <a:t>24-hour period</a:t>
            </a:r>
            <a:r>
              <a:rPr lang="en-US" dirty="0"/>
              <a:t>: time spent sleeping, eating, playing, reading, and going to school.</a:t>
            </a:r>
          </a:p>
          <a:p>
            <a:pPr>
              <a:buNone/>
            </a:pPr>
            <a:r>
              <a:rPr lang="en-US" dirty="0"/>
              <a:t>2. Measure a strip of paper that is 24 inches long. Let each inch represent </a:t>
            </a:r>
            <a:r>
              <a:rPr lang="en-US" dirty="0" smtClean="0"/>
              <a:t>one hour</a:t>
            </a:r>
            <a:r>
              <a:rPr lang="en-US" dirty="0"/>
              <a:t>.</a:t>
            </a:r>
          </a:p>
          <a:p>
            <a:pPr>
              <a:buNone/>
            </a:pPr>
            <a:r>
              <a:rPr lang="en-US" dirty="0"/>
              <a:t>3. Color in the number of hours for each activity, using a different color </a:t>
            </a:r>
            <a:r>
              <a:rPr lang="en-US" dirty="0" smtClean="0"/>
              <a:t>for each </a:t>
            </a:r>
            <a:r>
              <a:rPr lang="en-US" dirty="0"/>
              <a:t>activity.</a:t>
            </a:r>
          </a:p>
          <a:p>
            <a:pPr>
              <a:buNone/>
            </a:pPr>
            <a:r>
              <a:rPr lang="en-US" dirty="0"/>
              <a:t>4. When finished, make the strip into a circle </a:t>
            </a:r>
            <a:r>
              <a:rPr lang="en-US" dirty="0" smtClean="0"/>
              <a:t>and place </a:t>
            </a:r>
            <a:r>
              <a:rPr lang="en-US" dirty="0"/>
              <a:t>it on a blank piece of paper. Trace </a:t>
            </a:r>
            <a:r>
              <a:rPr lang="en-US" dirty="0" smtClean="0"/>
              <a:t>around the </a:t>
            </a:r>
            <a:r>
              <a:rPr lang="en-US" dirty="0"/>
              <a:t>circle. Then make lines from the center </a:t>
            </a:r>
            <a:r>
              <a:rPr lang="en-US" dirty="0" smtClean="0"/>
              <a:t>of the </a:t>
            </a:r>
            <a:r>
              <a:rPr lang="en-US" dirty="0"/>
              <a:t>circle to the end of each color.</a:t>
            </a:r>
          </a:p>
          <a:p>
            <a:pPr>
              <a:buNone/>
            </a:pPr>
            <a:r>
              <a:rPr lang="en-US" dirty="0"/>
              <a:t>5. Your child has just made a circle (pie) chart </a:t>
            </a:r>
            <a:r>
              <a:rPr lang="en-US" dirty="0" smtClean="0"/>
              <a:t>of how </a:t>
            </a:r>
            <a:r>
              <a:rPr lang="en-US" dirty="0"/>
              <a:t>s/he spends 24 hours. Compare this </a:t>
            </a:r>
            <a:r>
              <a:rPr lang="en-US" dirty="0" smtClean="0"/>
              <a:t>with how </a:t>
            </a:r>
            <a:r>
              <a:rPr lang="en-US" dirty="0"/>
              <a:t>other people in your family spend </a:t>
            </a:r>
            <a:r>
              <a:rPr lang="en-US" dirty="0" smtClean="0"/>
              <a:t>their time</a:t>
            </a:r>
            <a:r>
              <a:rPr lang="en-US" dirty="0"/>
              <a:t>.</a:t>
            </a:r>
          </a:p>
        </p:txBody>
      </p:sp>
      <p:pic>
        <p:nvPicPr>
          <p:cNvPr id="4" name="Picture 3" descr="43CABGFHP6CARC3I8CCASM0XEECAZE3TSQCAEH9A4GCATIS7AWCADN5NA7CABC6406CABELAIRCAB3HN05CAO4QHCTCAQQJIJBCAN19YG3CAJGXJCGCA0HKI72CAYWRYVOCABIZ47CCAOB5YYUCALEZKOJ.jpg"/>
          <p:cNvPicPr>
            <a:picLocks noChangeAspect="1"/>
          </p:cNvPicPr>
          <p:nvPr/>
        </p:nvPicPr>
        <p:blipFill>
          <a:blip r:embed="rId2"/>
          <a:stretch>
            <a:fillRect/>
          </a:stretch>
        </p:blipFill>
        <p:spPr>
          <a:xfrm>
            <a:off x="4191000" y="1600200"/>
            <a:ext cx="1143000" cy="1066800"/>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533400"/>
          </a:xfrm>
        </p:spPr>
        <p:txBody>
          <a:bodyPr>
            <a:normAutofit fontScale="90000"/>
          </a:bodyPr>
          <a:lstStyle/>
          <a:p>
            <a:r>
              <a:rPr lang="en-US" dirty="0">
                <a:latin typeface="Baskerville Old Face" pitchFamily="18" charset="0"/>
              </a:rPr>
              <a:t>Favorite Ice </a:t>
            </a:r>
            <a:r>
              <a:rPr lang="en-US" dirty="0" smtClean="0">
                <a:latin typeface="Baskerville Old Face" pitchFamily="18" charset="0"/>
              </a:rPr>
              <a:t>Cream 			</a:t>
            </a:r>
            <a:r>
              <a:rPr lang="en-US" sz="1600" dirty="0" smtClean="0"/>
              <a:t>Data Analysis and Statistics</a:t>
            </a:r>
            <a:endParaRPr lang="en-US" sz="1600" dirty="0">
              <a:latin typeface="Baskerville Old Face" pitchFamily="18" charset="0"/>
            </a:endParaRPr>
          </a:p>
        </p:txBody>
      </p:sp>
      <p:sp>
        <p:nvSpPr>
          <p:cNvPr id="3" name="Content Placeholder 2"/>
          <p:cNvSpPr>
            <a:spLocks noGrp="1"/>
          </p:cNvSpPr>
          <p:nvPr>
            <p:ph idx="1"/>
          </p:nvPr>
        </p:nvSpPr>
        <p:spPr>
          <a:xfrm>
            <a:off x="228600" y="914400"/>
            <a:ext cx="8686800" cy="5791200"/>
          </a:xfrm>
        </p:spPr>
        <p:txBody>
          <a:bodyPr>
            <a:noAutofit/>
          </a:bodyPr>
          <a:lstStyle/>
          <a:p>
            <a:pPr>
              <a:buNone/>
            </a:pPr>
            <a:r>
              <a:rPr lang="en-US" sz="1400" b="1" dirty="0">
                <a:latin typeface="Baskerville Old Face" pitchFamily="18" charset="0"/>
              </a:rPr>
              <a:t>Goal:</a:t>
            </a:r>
          </a:p>
          <a:p>
            <a:pPr>
              <a:buNone/>
            </a:pPr>
            <a:r>
              <a:rPr lang="en-US" sz="1400" dirty="0">
                <a:latin typeface="Baskerville Old Face" pitchFamily="18" charset="0"/>
              </a:rPr>
              <a:t>To help your child collect and analyze </a:t>
            </a:r>
            <a:r>
              <a:rPr lang="en-US" sz="1400" dirty="0" smtClean="0">
                <a:latin typeface="Baskerville Old Face" pitchFamily="18" charset="0"/>
              </a:rPr>
              <a:t>information and </a:t>
            </a:r>
            <a:r>
              <a:rPr lang="en-US" sz="1400" dirty="0">
                <a:latin typeface="Baskerville Old Face" pitchFamily="18" charset="0"/>
              </a:rPr>
              <a:t>present it in an organized way</a:t>
            </a:r>
          </a:p>
          <a:p>
            <a:pPr>
              <a:buNone/>
            </a:pPr>
            <a:r>
              <a:rPr lang="en-US" sz="1400" b="1" dirty="0">
                <a:latin typeface="Baskerville Old Face" pitchFamily="18" charset="0"/>
              </a:rPr>
              <a:t>What You Will Need:</a:t>
            </a:r>
          </a:p>
          <a:p>
            <a:pPr>
              <a:buFont typeface="Wingdings" pitchFamily="2" charset="2"/>
              <a:buChar char="ü"/>
            </a:pPr>
            <a:r>
              <a:rPr lang="en-US" sz="1400" dirty="0" smtClean="0">
                <a:latin typeface="Baskerville Old Face" pitchFamily="18" charset="0"/>
              </a:rPr>
              <a:t>Paper</a:t>
            </a:r>
            <a:endParaRPr lang="en-US" sz="1400" dirty="0">
              <a:latin typeface="Baskerville Old Face" pitchFamily="18" charset="0"/>
            </a:endParaRPr>
          </a:p>
          <a:p>
            <a:pPr>
              <a:buFont typeface="Wingdings" pitchFamily="2" charset="2"/>
              <a:buChar char="ü"/>
            </a:pPr>
            <a:r>
              <a:rPr lang="en-US" sz="1400" dirty="0" smtClean="0">
                <a:latin typeface="Baskerville Old Face" pitchFamily="18" charset="0"/>
              </a:rPr>
              <a:t> </a:t>
            </a:r>
            <a:r>
              <a:rPr lang="en-US" sz="1400" dirty="0">
                <a:latin typeface="Baskerville Old Face" pitchFamily="18" charset="0"/>
              </a:rPr>
              <a:t>Friends, family, or neighbors to survey</a:t>
            </a:r>
          </a:p>
          <a:p>
            <a:pPr>
              <a:buNone/>
            </a:pPr>
            <a:r>
              <a:rPr lang="en-US" sz="1400" b="1" dirty="0">
                <a:latin typeface="Baskerville Old Face" pitchFamily="18" charset="0"/>
              </a:rPr>
              <a:t>Let’s Go!</a:t>
            </a:r>
          </a:p>
          <a:p>
            <a:pPr>
              <a:buNone/>
            </a:pPr>
            <a:r>
              <a:rPr lang="en-US" sz="1400" dirty="0">
                <a:latin typeface="Baskerville Old Face" pitchFamily="18" charset="0"/>
              </a:rPr>
              <a:t>1. Make a survey sheet similar to the one </a:t>
            </a:r>
            <a:r>
              <a:rPr lang="en-US" sz="1400" dirty="0" smtClean="0">
                <a:latin typeface="Baskerville Old Face" pitchFamily="18" charset="0"/>
              </a:rPr>
              <a:t>shown above</a:t>
            </a:r>
            <a:r>
              <a:rPr lang="en-US" sz="1400" dirty="0">
                <a:latin typeface="Baskerville Old Face" pitchFamily="18" charset="0"/>
              </a:rPr>
              <a:t>.</a:t>
            </a:r>
          </a:p>
          <a:p>
            <a:pPr>
              <a:buNone/>
            </a:pPr>
            <a:r>
              <a:rPr lang="en-US" sz="1400" dirty="0">
                <a:latin typeface="Baskerville Old Face" pitchFamily="18" charset="0"/>
              </a:rPr>
              <a:t>2. Ask your child to name three flavors of ice cream. Then color each scoop </a:t>
            </a:r>
            <a:r>
              <a:rPr lang="en-US" sz="1400" dirty="0" smtClean="0">
                <a:latin typeface="Baskerville Old Face" pitchFamily="18" charset="0"/>
              </a:rPr>
              <a:t>to resemble </a:t>
            </a:r>
            <a:r>
              <a:rPr lang="en-US" sz="1400" dirty="0">
                <a:latin typeface="Baskerville Old Face" pitchFamily="18" charset="0"/>
              </a:rPr>
              <a:t>those flavors.</a:t>
            </a:r>
          </a:p>
          <a:p>
            <a:pPr>
              <a:buNone/>
            </a:pPr>
            <a:r>
              <a:rPr lang="en-US" sz="1400" dirty="0">
                <a:latin typeface="Baskerville Old Face" pitchFamily="18" charset="0"/>
              </a:rPr>
              <a:t>3. Together, write the flavor names in the box below the scoop.</a:t>
            </a:r>
          </a:p>
          <a:p>
            <a:pPr>
              <a:buNone/>
            </a:pPr>
            <a:r>
              <a:rPr lang="en-US" sz="1400" dirty="0">
                <a:latin typeface="Baskerville Old Face" pitchFamily="18" charset="0"/>
              </a:rPr>
              <a:t>4. Ask 10 people which of these three flavors they would prefer.</a:t>
            </a:r>
          </a:p>
          <a:p>
            <a:pPr>
              <a:buNone/>
            </a:pPr>
            <a:r>
              <a:rPr lang="en-US" sz="1400" dirty="0">
                <a:latin typeface="Baskerville Old Face" pitchFamily="18" charset="0"/>
              </a:rPr>
              <a:t>5. Use tally marks to record each person’s answer.</a:t>
            </a:r>
          </a:p>
          <a:p>
            <a:pPr>
              <a:buNone/>
            </a:pPr>
            <a:r>
              <a:rPr lang="en-US" sz="1400" dirty="0">
                <a:latin typeface="Baskerville Old Face" pitchFamily="18" charset="0"/>
              </a:rPr>
              <a:t>6. Count the tally marks in each column and write the matching numeral at </a:t>
            </a:r>
            <a:r>
              <a:rPr lang="en-US" sz="1400" dirty="0" smtClean="0">
                <a:latin typeface="Baskerville Old Face" pitchFamily="18" charset="0"/>
              </a:rPr>
              <a:t>the bottom </a:t>
            </a:r>
            <a:r>
              <a:rPr lang="en-US" sz="1400" dirty="0">
                <a:latin typeface="Baskerville Old Face" pitchFamily="18" charset="0"/>
              </a:rPr>
              <a:t>of the column.</a:t>
            </a:r>
          </a:p>
          <a:p>
            <a:pPr>
              <a:buNone/>
            </a:pPr>
            <a:r>
              <a:rPr lang="en-US" sz="1400" dirty="0">
                <a:latin typeface="Baskerville Old Face" pitchFamily="18" charset="0"/>
              </a:rPr>
              <a:t>7. Talk about your results:</a:t>
            </a:r>
          </a:p>
          <a:p>
            <a:pPr>
              <a:buNone/>
            </a:pPr>
            <a:r>
              <a:rPr lang="en-US" sz="1400" dirty="0" smtClean="0">
                <a:latin typeface="Baskerville Old Face" pitchFamily="18" charset="0"/>
              </a:rPr>
              <a:t>	Which </a:t>
            </a:r>
            <a:r>
              <a:rPr lang="en-US" sz="1400" dirty="0">
                <a:latin typeface="Baskerville Old Face" pitchFamily="18" charset="0"/>
              </a:rPr>
              <a:t>column has the least marks?</a:t>
            </a:r>
          </a:p>
          <a:p>
            <a:pPr>
              <a:buNone/>
            </a:pPr>
            <a:r>
              <a:rPr lang="en-US" sz="1400" dirty="0" smtClean="0">
                <a:latin typeface="Baskerville Old Face" pitchFamily="18" charset="0"/>
              </a:rPr>
              <a:t>	Which </a:t>
            </a:r>
            <a:r>
              <a:rPr lang="en-US" sz="1400" dirty="0">
                <a:latin typeface="Baskerville Old Face" pitchFamily="18" charset="0"/>
              </a:rPr>
              <a:t>column has the most?</a:t>
            </a:r>
          </a:p>
          <a:p>
            <a:pPr>
              <a:buNone/>
            </a:pPr>
            <a:r>
              <a:rPr lang="en-US" sz="1400" dirty="0" smtClean="0">
                <a:latin typeface="Baskerville Old Face" pitchFamily="18" charset="0"/>
              </a:rPr>
              <a:t>	Are </a:t>
            </a:r>
            <a:r>
              <a:rPr lang="en-US" sz="1400" dirty="0">
                <a:latin typeface="Baskerville Old Face" pitchFamily="18" charset="0"/>
              </a:rPr>
              <a:t>there more _____ or more ______?</a:t>
            </a:r>
          </a:p>
          <a:p>
            <a:pPr>
              <a:buNone/>
            </a:pPr>
            <a:r>
              <a:rPr lang="en-US" sz="1400" dirty="0" smtClean="0">
                <a:latin typeface="Baskerville Old Face" pitchFamily="18" charset="0"/>
              </a:rPr>
              <a:t>	Are </a:t>
            </a:r>
            <a:r>
              <a:rPr lang="en-US" sz="1400" dirty="0">
                <a:latin typeface="Baskerville Old Face" pitchFamily="18" charset="0"/>
              </a:rPr>
              <a:t>there fewer______ or fewer_______?</a:t>
            </a:r>
          </a:p>
          <a:p>
            <a:pPr>
              <a:buNone/>
            </a:pPr>
            <a:r>
              <a:rPr lang="en-US" sz="1400" dirty="0" smtClean="0">
                <a:latin typeface="Baskerville Old Face" pitchFamily="18" charset="0"/>
              </a:rPr>
              <a:t>	How </a:t>
            </a:r>
            <a:r>
              <a:rPr lang="en-US" sz="1400" dirty="0">
                <a:latin typeface="Baskerville Old Face" pitchFamily="18" charset="0"/>
              </a:rPr>
              <a:t>many people did you ask? Do you have that many marks?</a:t>
            </a:r>
          </a:p>
          <a:p>
            <a:pPr>
              <a:buNone/>
            </a:pPr>
            <a:r>
              <a:rPr lang="en-US" sz="1400" dirty="0" smtClean="0">
                <a:latin typeface="Baskerville Old Face" pitchFamily="18" charset="0"/>
              </a:rPr>
              <a:t>	How </a:t>
            </a:r>
            <a:r>
              <a:rPr lang="en-US" sz="1400" dirty="0">
                <a:latin typeface="Baskerville Old Face" pitchFamily="18" charset="0"/>
              </a:rPr>
              <a:t>many more _______ are there than ________?</a:t>
            </a:r>
          </a:p>
          <a:p>
            <a:pPr>
              <a:buNone/>
            </a:pPr>
            <a:r>
              <a:rPr lang="en-US" sz="1400" dirty="0" smtClean="0">
                <a:latin typeface="Baskerville Old Face" pitchFamily="18" charset="0"/>
              </a:rPr>
              <a:t>	How </a:t>
            </a:r>
            <a:r>
              <a:rPr lang="en-US" sz="1400" dirty="0">
                <a:latin typeface="Baskerville Old Face" pitchFamily="18" charset="0"/>
              </a:rPr>
              <a:t>many less ______ are there than ________?</a:t>
            </a:r>
          </a:p>
          <a:p>
            <a:pPr>
              <a:buNone/>
            </a:pPr>
            <a:r>
              <a:rPr lang="en-US" sz="1400" dirty="0" smtClean="0">
                <a:latin typeface="Baskerville Old Face" pitchFamily="18" charset="0"/>
              </a:rPr>
              <a:t>	How </a:t>
            </a:r>
            <a:r>
              <a:rPr lang="en-US" sz="1400" dirty="0">
                <a:latin typeface="Baskerville Old Face" pitchFamily="18" charset="0"/>
              </a:rPr>
              <a:t>many _________ altogether?</a:t>
            </a:r>
          </a:p>
          <a:p>
            <a:pPr>
              <a:buNone/>
            </a:pPr>
            <a:r>
              <a:rPr lang="en-US" sz="1400" dirty="0" smtClean="0">
                <a:latin typeface="Baskerville Old Face" pitchFamily="18" charset="0"/>
              </a:rPr>
              <a:t>	Are </a:t>
            </a:r>
            <a:r>
              <a:rPr lang="en-US" sz="1400" dirty="0">
                <a:latin typeface="Baskerville Old Face" pitchFamily="18" charset="0"/>
              </a:rPr>
              <a:t>any columns the same</a:t>
            </a:r>
            <a:r>
              <a:rPr lang="en-US" sz="1400" dirty="0" smtClean="0">
                <a:latin typeface="Baskerville Old Face" pitchFamily="18" charset="0"/>
              </a:rPr>
              <a:t>?</a:t>
            </a:r>
            <a:endParaRPr lang="en-US" sz="1400" dirty="0">
              <a:latin typeface="Baskerville Old Face"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533400"/>
          </a:xfrm>
        </p:spPr>
        <p:txBody>
          <a:bodyPr>
            <a:normAutofit fontScale="90000"/>
          </a:bodyPr>
          <a:lstStyle/>
          <a:p>
            <a:r>
              <a:rPr lang="en-US" dirty="0"/>
              <a:t>Jumping Jack </a:t>
            </a:r>
            <a:r>
              <a:rPr lang="en-US" dirty="0" smtClean="0"/>
              <a:t>Graphs           </a:t>
            </a:r>
            <a:r>
              <a:rPr lang="en-US" sz="1600" dirty="0" smtClean="0"/>
              <a:t>Data Analysis and Statistics</a:t>
            </a:r>
            <a:endParaRPr lang="en-US" sz="1600" dirty="0"/>
          </a:p>
        </p:txBody>
      </p:sp>
      <p:sp>
        <p:nvSpPr>
          <p:cNvPr id="3" name="Content Placeholder 2"/>
          <p:cNvSpPr>
            <a:spLocks noGrp="1"/>
          </p:cNvSpPr>
          <p:nvPr>
            <p:ph idx="1"/>
          </p:nvPr>
        </p:nvSpPr>
        <p:spPr>
          <a:xfrm>
            <a:off x="152400" y="914400"/>
            <a:ext cx="8839200" cy="5943600"/>
          </a:xfrm>
        </p:spPr>
        <p:txBody>
          <a:bodyPr>
            <a:noAutofit/>
          </a:bodyPr>
          <a:lstStyle/>
          <a:p>
            <a:pPr>
              <a:buNone/>
            </a:pPr>
            <a:r>
              <a:rPr lang="en-US" sz="1500" b="1" dirty="0"/>
              <a:t>Goal:</a:t>
            </a:r>
          </a:p>
          <a:p>
            <a:pPr>
              <a:buNone/>
            </a:pPr>
            <a:r>
              <a:rPr lang="en-US" sz="1500" dirty="0"/>
              <a:t>To help your child understand time and estimate and chart data</a:t>
            </a:r>
          </a:p>
          <a:p>
            <a:pPr>
              <a:buNone/>
            </a:pPr>
            <a:r>
              <a:rPr lang="en-US" sz="1500" b="1" dirty="0"/>
              <a:t>What You Will Need:</a:t>
            </a:r>
          </a:p>
          <a:p>
            <a:pPr>
              <a:buFont typeface="Wingdings" pitchFamily="2" charset="2"/>
              <a:buChar char="ü"/>
            </a:pPr>
            <a:r>
              <a:rPr lang="en-US" sz="1500" dirty="0" smtClean="0"/>
              <a:t>Stopwatch </a:t>
            </a:r>
            <a:r>
              <a:rPr lang="en-US" sz="1500" dirty="0"/>
              <a:t>or watch with a second hand</a:t>
            </a:r>
          </a:p>
          <a:p>
            <a:pPr>
              <a:buNone/>
            </a:pPr>
            <a:r>
              <a:rPr lang="en-US" sz="1500" b="1" dirty="0"/>
              <a:t>Let’s Go!</a:t>
            </a:r>
          </a:p>
          <a:p>
            <a:pPr>
              <a:buNone/>
            </a:pPr>
            <a:r>
              <a:rPr lang="en-US" sz="1500" dirty="0"/>
              <a:t>1. Invite your child(</a:t>
            </a:r>
            <a:r>
              <a:rPr lang="en-US" sz="1500" dirty="0" err="1"/>
              <a:t>ren</a:t>
            </a:r>
            <a:r>
              <a:rPr lang="en-US" sz="1500" dirty="0"/>
              <a:t>) to wave hands for 10 </a:t>
            </a:r>
            <a:r>
              <a:rPr lang="en-US" sz="1500" dirty="0" smtClean="0"/>
              <a:t>seconds so </a:t>
            </a:r>
            <a:r>
              <a:rPr lang="en-US" sz="1500" dirty="0"/>
              <a:t>they will know how long 10 seconds is.</a:t>
            </a:r>
          </a:p>
          <a:p>
            <a:pPr>
              <a:buNone/>
            </a:pPr>
            <a:r>
              <a:rPr lang="en-US" sz="1500" dirty="0"/>
              <a:t>2. Now, predict how many jumping jacks they can </a:t>
            </a:r>
            <a:r>
              <a:rPr lang="en-US" sz="1500" dirty="0" smtClean="0"/>
              <a:t>do in </a:t>
            </a:r>
            <a:r>
              <a:rPr lang="en-US" sz="1500" dirty="0"/>
              <a:t>10 seconds. Write that number in a table like the</a:t>
            </a:r>
          </a:p>
          <a:p>
            <a:pPr>
              <a:buNone/>
            </a:pPr>
            <a:r>
              <a:rPr lang="en-US" sz="1500" dirty="0" smtClean="0"/>
              <a:t>	one </a:t>
            </a:r>
            <a:r>
              <a:rPr lang="en-US" sz="1500" dirty="0"/>
              <a:t>at the top.</a:t>
            </a:r>
          </a:p>
          <a:p>
            <a:pPr>
              <a:buNone/>
            </a:pPr>
            <a:r>
              <a:rPr lang="en-US" sz="1500" dirty="0"/>
              <a:t>3. Say, “Ready, set, go!” and begin timing for </a:t>
            </a:r>
            <a:r>
              <a:rPr lang="en-US" sz="1500" dirty="0" smtClean="0"/>
              <a:t>10 seconds</a:t>
            </a:r>
            <a:r>
              <a:rPr lang="en-US" sz="1500" dirty="0"/>
              <a:t>. Encourage child(</a:t>
            </a:r>
            <a:r>
              <a:rPr lang="en-US" sz="1500" dirty="0" err="1"/>
              <a:t>ren</a:t>
            </a:r>
            <a:r>
              <a:rPr lang="en-US" sz="1500" dirty="0"/>
              <a:t>) to count the number of jumping jacks as </a:t>
            </a:r>
            <a:r>
              <a:rPr lang="en-US" sz="1500" dirty="0" smtClean="0"/>
              <a:t>they jump</a:t>
            </a:r>
            <a:r>
              <a:rPr lang="en-US" sz="1500" dirty="0"/>
              <a:t>.</a:t>
            </a:r>
          </a:p>
          <a:p>
            <a:pPr>
              <a:buNone/>
            </a:pPr>
            <a:r>
              <a:rPr lang="en-US" sz="1500" dirty="0"/>
              <a:t>4. Call “Stop!” when 10 seconds are up. Record how many were </a:t>
            </a:r>
            <a:r>
              <a:rPr lang="en-US" sz="1500" dirty="0" smtClean="0"/>
              <a:t>completed.  Does </a:t>
            </a:r>
            <a:r>
              <a:rPr lang="en-US" sz="1500" dirty="0"/>
              <a:t>that number match what you predicted?</a:t>
            </a:r>
          </a:p>
          <a:p>
            <a:pPr>
              <a:buNone/>
            </a:pPr>
            <a:r>
              <a:rPr lang="en-US" sz="1500" dirty="0"/>
              <a:t>5. Repeat several times, recording your predictions and your actual count </a:t>
            </a:r>
            <a:r>
              <a:rPr lang="en-US" sz="1500" dirty="0" smtClean="0"/>
              <a:t>each time</a:t>
            </a:r>
            <a:r>
              <a:rPr lang="en-US" sz="1500" dirty="0"/>
              <a:t>. Ask, “Are you getting better at predicting? “Did you do more or </a:t>
            </a:r>
            <a:r>
              <a:rPr lang="en-US" sz="1500" dirty="0" smtClean="0"/>
              <a:t>fewer jumping </a:t>
            </a:r>
            <a:r>
              <a:rPr lang="en-US" sz="1500" dirty="0"/>
              <a:t>jacks this time? Which time did you do the most jumping jacks?”</a:t>
            </a:r>
          </a:p>
          <a:p>
            <a:pPr>
              <a:buNone/>
            </a:pPr>
            <a:r>
              <a:rPr lang="en-US" sz="1500" b="1" dirty="0"/>
              <a:t>Let’s Go On!</a:t>
            </a:r>
          </a:p>
          <a:p>
            <a:pPr>
              <a:buNone/>
            </a:pPr>
            <a:r>
              <a:rPr lang="en-US" sz="1500" dirty="0"/>
              <a:t>6. Make your graph more complicated by adding one of the following variables:</a:t>
            </a:r>
          </a:p>
          <a:p>
            <a:pPr>
              <a:buFont typeface="Wingdings" pitchFamily="2" charset="2"/>
              <a:buChar char="ü"/>
            </a:pPr>
            <a:r>
              <a:rPr lang="en-US" sz="1500" dirty="0" smtClean="0"/>
              <a:t>Ask </a:t>
            </a:r>
            <a:r>
              <a:rPr lang="en-US" sz="1500" dirty="0"/>
              <a:t>more people to participate, and include columns for </a:t>
            </a:r>
            <a:r>
              <a:rPr lang="en-US" sz="1500" dirty="0" smtClean="0"/>
              <a:t>them.</a:t>
            </a:r>
          </a:p>
          <a:p>
            <a:pPr>
              <a:buFont typeface="Wingdings" pitchFamily="2" charset="2"/>
              <a:buChar char="ü"/>
            </a:pPr>
            <a:r>
              <a:rPr lang="en-US" sz="1500" dirty="0" smtClean="0"/>
              <a:t>Change </a:t>
            </a:r>
            <a:r>
              <a:rPr lang="en-US" sz="1500" dirty="0"/>
              <a:t>the amount of time you exercise. How many can you do in 15 </a:t>
            </a:r>
            <a:r>
              <a:rPr lang="en-US" sz="1500" dirty="0" smtClean="0"/>
              <a:t>seconds? 30 </a:t>
            </a:r>
            <a:r>
              <a:rPr lang="en-US" sz="1500" dirty="0"/>
              <a:t>seconds? 60 seconds?</a:t>
            </a:r>
          </a:p>
          <a:p>
            <a:pPr>
              <a:buFont typeface="Wingdings" pitchFamily="2" charset="2"/>
              <a:buChar char="ü"/>
            </a:pPr>
            <a:r>
              <a:rPr lang="en-US" sz="1500" dirty="0" smtClean="0"/>
              <a:t>Repeat </a:t>
            </a:r>
            <a:r>
              <a:rPr lang="en-US" sz="1500" dirty="0"/>
              <a:t>the activity with other movements, such as hopping on one </a:t>
            </a:r>
            <a:r>
              <a:rPr lang="en-US" sz="1500" dirty="0" smtClean="0"/>
              <a:t>foot, jumping </a:t>
            </a:r>
            <a:r>
              <a:rPr lang="en-US" sz="1500" dirty="0"/>
              <a:t>on two feet, or skipping along the driveway.</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533400"/>
          </a:xfrm>
        </p:spPr>
        <p:txBody>
          <a:bodyPr>
            <a:normAutofit fontScale="90000"/>
          </a:bodyPr>
          <a:lstStyle/>
          <a:p>
            <a:r>
              <a:rPr lang="en-US" dirty="0">
                <a:latin typeface="Baskerville Old Face" pitchFamily="18" charset="0"/>
              </a:rPr>
              <a:t>License Plate </a:t>
            </a:r>
            <a:r>
              <a:rPr lang="en-US" dirty="0" smtClean="0">
                <a:latin typeface="Baskerville Old Face" pitchFamily="18" charset="0"/>
              </a:rPr>
              <a:t>Math                    </a:t>
            </a:r>
            <a:r>
              <a:rPr lang="en-US" sz="1600" dirty="0" smtClean="0"/>
              <a:t>Data Analysis and Statistics</a:t>
            </a:r>
            <a:endParaRPr lang="en-US" sz="1600" dirty="0">
              <a:latin typeface="Baskerville Old Face" pitchFamily="18" charset="0"/>
            </a:endParaRPr>
          </a:p>
        </p:txBody>
      </p:sp>
      <p:sp>
        <p:nvSpPr>
          <p:cNvPr id="3" name="Content Placeholder 2"/>
          <p:cNvSpPr>
            <a:spLocks noGrp="1"/>
          </p:cNvSpPr>
          <p:nvPr>
            <p:ph idx="1"/>
          </p:nvPr>
        </p:nvSpPr>
        <p:spPr>
          <a:xfrm>
            <a:off x="228600" y="762000"/>
            <a:ext cx="8610600" cy="5943600"/>
          </a:xfrm>
        </p:spPr>
        <p:txBody>
          <a:bodyPr>
            <a:normAutofit fontScale="55000" lnSpcReduction="20000"/>
          </a:bodyPr>
          <a:lstStyle/>
          <a:p>
            <a:pPr>
              <a:buNone/>
            </a:pPr>
            <a:r>
              <a:rPr lang="en-US" b="1" dirty="0">
                <a:latin typeface="Baskerville Old Face" pitchFamily="18" charset="0"/>
              </a:rPr>
              <a:t>Goal:</a:t>
            </a:r>
          </a:p>
          <a:p>
            <a:pPr>
              <a:buNone/>
            </a:pPr>
            <a:r>
              <a:rPr lang="en-US" dirty="0">
                <a:latin typeface="Baskerville Old Face" pitchFamily="18" charset="0"/>
              </a:rPr>
              <a:t>To help your child use data to infer and predict</a:t>
            </a:r>
          </a:p>
          <a:p>
            <a:pPr>
              <a:buNone/>
            </a:pPr>
            <a:r>
              <a:rPr lang="en-US" b="1" dirty="0" smtClean="0">
                <a:latin typeface="Baskerville Old Face" pitchFamily="18" charset="0"/>
              </a:rPr>
              <a:t>What </a:t>
            </a:r>
            <a:r>
              <a:rPr lang="en-US" b="1" dirty="0">
                <a:latin typeface="Baskerville Old Face" pitchFamily="18" charset="0"/>
              </a:rPr>
              <a:t>You Will Need:</a:t>
            </a:r>
          </a:p>
          <a:p>
            <a:pPr>
              <a:buFont typeface="Wingdings" pitchFamily="2" charset="2"/>
              <a:buChar char="ü"/>
            </a:pPr>
            <a:r>
              <a:rPr lang="en-US" dirty="0" smtClean="0">
                <a:latin typeface="Baskerville Old Face" pitchFamily="18" charset="0"/>
              </a:rPr>
              <a:t>Paper </a:t>
            </a:r>
            <a:r>
              <a:rPr lang="en-US" dirty="0">
                <a:latin typeface="Baskerville Old Face" pitchFamily="18" charset="0"/>
              </a:rPr>
              <a:t>and pencil</a:t>
            </a:r>
          </a:p>
          <a:p>
            <a:pPr>
              <a:buFont typeface="Wingdings" pitchFamily="2" charset="2"/>
              <a:buChar char="ü"/>
            </a:pPr>
            <a:r>
              <a:rPr lang="en-US" dirty="0" smtClean="0">
                <a:latin typeface="Baskerville Old Face" pitchFamily="18" charset="0"/>
              </a:rPr>
              <a:t> </a:t>
            </a:r>
            <a:r>
              <a:rPr lang="en-US" dirty="0">
                <a:latin typeface="Baskerville Old Face" pitchFamily="18" charset="0"/>
              </a:rPr>
              <a:t>Access to lots of passing cars</a:t>
            </a:r>
          </a:p>
          <a:p>
            <a:pPr>
              <a:buFont typeface="Wingdings" pitchFamily="2" charset="2"/>
              <a:buChar char="ü"/>
            </a:pPr>
            <a:r>
              <a:rPr lang="en-US" dirty="0" smtClean="0">
                <a:latin typeface="Baskerville Old Face" pitchFamily="18" charset="0"/>
              </a:rPr>
              <a:t>2 </a:t>
            </a:r>
            <a:r>
              <a:rPr lang="en-US" dirty="0">
                <a:latin typeface="Baskerville Old Face" pitchFamily="18" charset="0"/>
              </a:rPr>
              <a:t>or more </a:t>
            </a:r>
            <a:r>
              <a:rPr lang="en-US" dirty="0" smtClean="0">
                <a:latin typeface="Baskerville Old Face" pitchFamily="18" charset="0"/>
              </a:rPr>
              <a:t>players</a:t>
            </a:r>
          </a:p>
          <a:p>
            <a:pPr>
              <a:buNone/>
            </a:pPr>
            <a:endParaRPr lang="en-US" dirty="0" smtClean="0">
              <a:latin typeface="Baskerville Old Face" pitchFamily="18" charset="0"/>
            </a:endParaRPr>
          </a:p>
          <a:p>
            <a:pPr>
              <a:buNone/>
            </a:pPr>
            <a:r>
              <a:rPr lang="en-US" b="1" dirty="0" smtClean="0">
                <a:latin typeface="Baskerville Old Face" pitchFamily="18" charset="0"/>
              </a:rPr>
              <a:t>Let’s </a:t>
            </a:r>
            <a:r>
              <a:rPr lang="en-US" b="1" dirty="0">
                <a:latin typeface="Baskerville Old Face" pitchFamily="18" charset="0"/>
              </a:rPr>
              <a:t>Go!</a:t>
            </a:r>
          </a:p>
          <a:p>
            <a:pPr>
              <a:buNone/>
            </a:pPr>
            <a:r>
              <a:rPr lang="en-US" dirty="0">
                <a:latin typeface="Baskerville Old Face" pitchFamily="18" charset="0"/>
              </a:rPr>
              <a:t>1. Each player should make a grid of squares, 3 </a:t>
            </a:r>
            <a:r>
              <a:rPr lang="en-US" dirty="0" smtClean="0">
                <a:latin typeface="Baskerville Old Face" pitchFamily="18" charset="0"/>
              </a:rPr>
              <a:t>across  and </a:t>
            </a:r>
            <a:r>
              <a:rPr lang="en-US" dirty="0">
                <a:latin typeface="Baskerville Old Face" pitchFamily="18" charset="0"/>
              </a:rPr>
              <a:t>3 down for a total of 9 squares.</a:t>
            </a:r>
          </a:p>
          <a:p>
            <a:pPr>
              <a:buNone/>
            </a:pPr>
            <a:r>
              <a:rPr lang="en-US" dirty="0">
                <a:latin typeface="Baskerville Old Face" pitchFamily="18" charset="0"/>
              </a:rPr>
              <a:t>2. Each player should fill squares with digits 0-9 in any order they like. (</a:t>
            </a:r>
            <a:r>
              <a:rPr lang="en-US" dirty="0" smtClean="0">
                <a:latin typeface="Baskerville Old Face" pitchFamily="18" charset="0"/>
              </a:rPr>
              <a:t>There will </a:t>
            </a:r>
            <a:r>
              <a:rPr lang="en-US" dirty="0">
                <a:latin typeface="Baskerville Old Face" pitchFamily="18" charset="0"/>
              </a:rPr>
              <a:t>be one leftover digit.) The game works better if every player orders </a:t>
            </a:r>
            <a:r>
              <a:rPr lang="en-US" dirty="0" smtClean="0">
                <a:latin typeface="Baskerville Old Face" pitchFamily="18" charset="0"/>
              </a:rPr>
              <a:t>their numbers </a:t>
            </a:r>
            <a:r>
              <a:rPr lang="en-US" dirty="0">
                <a:latin typeface="Baskerville Old Face" pitchFamily="18" charset="0"/>
              </a:rPr>
              <a:t>differently.</a:t>
            </a:r>
          </a:p>
          <a:p>
            <a:pPr>
              <a:buNone/>
            </a:pPr>
            <a:r>
              <a:rPr lang="en-US" dirty="0">
                <a:latin typeface="Baskerville Old Face" pitchFamily="18" charset="0"/>
              </a:rPr>
              <a:t>3. As cars pass you, or you pass them, call out the number of the last digit </a:t>
            </a:r>
            <a:r>
              <a:rPr lang="en-US" dirty="0" smtClean="0">
                <a:latin typeface="Baskerville Old Face" pitchFamily="18" charset="0"/>
              </a:rPr>
              <a:t>of the </a:t>
            </a:r>
            <a:r>
              <a:rPr lang="en-US" dirty="0">
                <a:latin typeface="Baskerville Old Face" pitchFamily="18" charset="0"/>
              </a:rPr>
              <a:t>license plate, and each person marks off that digit on her/his card. </a:t>
            </a:r>
            <a:r>
              <a:rPr lang="en-US" dirty="0" smtClean="0">
                <a:latin typeface="Baskerville Old Face" pitchFamily="18" charset="0"/>
              </a:rPr>
              <a:t>Three in </a:t>
            </a:r>
            <a:r>
              <a:rPr lang="en-US" dirty="0">
                <a:latin typeface="Baskerville Old Face" pitchFamily="18" charset="0"/>
              </a:rPr>
              <a:t>a row wins (across, up-and-down, or diagonally).</a:t>
            </a:r>
          </a:p>
          <a:p>
            <a:pPr>
              <a:buNone/>
            </a:pPr>
            <a:r>
              <a:rPr lang="en-US" dirty="0">
                <a:latin typeface="Baskerville Old Face" pitchFamily="18" charset="0"/>
              </a:rPr>
              <a:t>4. After you’ve played awhile, ask the players to think about strategy.</a:t>
            </a:r>
          </a:p>
          <a:p>
            <a:pPr>
              <a:buNone/>
            </a:pPr>
            <a:r>
              <a:rPr lang="en-US" dirty="0">
                <a:latin typeface="Baskerville Old Face" pitchFamily="18" charset="0"/>
              </a:rPr>
              <a:t>• Do some numbers seem to come up more often?</a:t>
            </a:r>
          </a:p>
          <a:p>
            <a:pPr>
              <a:buNone/>
            </a:pPr>
            <a:r>
              <a:rPr lang="en-US" dirty="0">
                <a:latin typeface="Baskerville Old Face" pitchFamily="18" charset="0"/>
              </a:rPr>
              <a:t>• If so, where should you put that number on your card?</a:t>
            </a:r>
          </a:p>
          <a:p>
            <a:pPr>
              <a:buNone/>
            </a:pPr>
            <a:r>
              <a:rPr lang="en-US" dirty="0">
                <a:latin typeface="Baskerville Old Face" pitchFamily="18" charset="0"/>
              </a:rPr>
              <a:t>• Why does the game work better if the cards are different?</a:t>
            </a:r>
          </a:p>
          <a:p>
            <a:pPr>
              <a:buNone/>
            </a:pPr>
            <a:endParaRPr lang="en-US" b="1" dirty="0" smtClean="0">
              <a:latin typeface="Baskerville Old Face" pitchFamily="18" charset="0"/>
            </a:endParaRPr>
          </a:p>
          <a:p>
            <a:pPr>
              <a:buNone/>
            </a:pPr>
            <a:r>
              <a:rPr lang="en-US" b="1" dirty="0" smtClean="0">
                <a:latin typeface="Baskerville Old Face" pitchFamily="18" charset="0"/>
              </a:rPr>
              <a:t>Let’s </a:t>
            </a:r>
            <a:r>
              <a:rPr lang="en-US" b="1" dirty="0">
                <a:latin typeface="Baskerville Old Face" pitchFamily="18" charset="0"/>
              </a:rPr>
              <a:t>Go On!</a:t>
            </a:r>
          </a:p>
          <a:p>
            <a:pPr>
              <a:buNone/>
            </a:pPr>
            <a:r>
              <a:rPr lang="en-US" dirty="0">
                <a:latin typeface="Baskerville Old Face" pitchFamily="18" charset="0"/>
              </a:rPr>
              <a:t>5. Play again, but this time remember the last digit of a license plate. Count </a:t>
            </a:r>
            <a:r>
              <a:rPr lang="en-US" dirty="0" smtClean="0">
                <a:latin typeface="Baskerville Old Face" pitchFamily="18" charset="0"/>
              </a:rPr>
              <a:t>how many </a:t>
            </a:r>
            <a:r>
              <a:rPr lang="en-US" dirty="0">
                <a:latin typeface="Baskerville Old Face" pitchFamily="18" charset="0"/>
              </a:rPr>
              <a:t>license plates you see until you spot the same last digit again. (Then </a:t>
            </a:r>
            <a:r>
              <a:rPr lang="en-US" dirty="0" smtClean="0">
                <a:latin typeface="Baskerville Old Face" pitchFamily="18" charset="0"/>
              </a:rPr>
              <a:t>the round </a:t>
            </a:r>
            <a:r>
              <a:rPr lang="en-US" dirty="0">
                <a:latin typeface="Baskerville Old Face" pitchFamily="18" charset="0"/>
              </a:rPr>
              <a:t>ends.)</a:t>
            </a:r>
          </a:p>
          <a:p>
            <a:pPr>
              <a:buNone/>
            </a:pPr>
            <a:r>
              <a:rPr lang="en-US" dirty="0">
                <a:latin typeface="Baskerville Old Face" pitchFamily="18" charset="0"/>
              </a:rPr>
              <a:t>6. Do this a few times, recording how many plates you see until you find </a:t>
            </a:r>
            <a:r>
              <a:rPr lang="en-US" dirty="0" smtClean="0">
                <a:latin typeface="Baskerville Old Face" pitchFamily="18" charset="0"/>
              </a:rPr>
              <a:t>a match </a:t>
            </a:r>
            <a:r>
              <a:rPr lang="en-US" dirty="0">
                <a:latin typeface="Baskerville Old Face" pitchFamily="18" charset="0"/>
              </a:rPr>
              <a:t>of the original number.</a:t>
            </a:r>
          </a:p>
          <a:p>
            <a:pPr>
              <a:buNone/>
            </a:pPr>
            <a:r>
              <a:rPr lang="en-US" dirty="0">
                <a:latin typeface="Baskerville Old Face" pitchFamily="18" charset="0"/>
              </a:rPr>
              <a:t>7. Now change the rules. Start recording all last digits. Keep playing until </a:t>
            </a:r>
            <a:r>
              <a:rPr lang="en-US" dirty="0" smtClean="0">
                <a:latin typeface="Baskerville Old Face" pitchFamily="18" charset="0"/>
              </a:rPr>
              <a:t>you get </a:t>
            </a:r>
            <a:r>
              <a:rPr lang="en-US" dirty="0">
                <a:latin typeface="Baskerville Old Face" pitchFamily="18" charset="0"/>
              </a:rPr>
              <a:t>a repeat of any last digit. Ask:</a:t>
            </a:r>
          </a:p>
          <a:p>
            <a:pPr>
              <a:buNone/>
            </a:pPr>
            <a:r>
              <a:rPr lang="en-US" dirty="0">
                <a:latin typeface="Baskerville Old Face" pitchFamily="18" charset="0"/>
              </a:rPr>
              <a:t>• How many plates did it take to get a repeat?</a:t>
            </a:r>
          </a:p>
          <a:p>
            <a:pPr>
              <a:buNone/>
            </a:pPr>
            <a:r>
              <a:rPr lang="en-US" dirty="0">
                <a:latin typeface="Baskerville Old Face" pitchFamily="18" charset="0"/>
              </a:rPr>
              <a:t>• Which version has shorter rounds?</a:t>
            </a:r>
          </a:p>
          <a:p>
            <a:pPr>
              <a:buNone/>
            </a:pPr>
            <a:r>
              <a:rPr lang="en-US" dirty="0">
                <a:latin typeface="Baskerville Old Face" pitchFamily="18" charset="0"/>
              </a:rPr>
              <a:t>• Why do you think this is so?</a:t>
            </a:r>
          </a:p>
          <a:p>
            <a:pPr>
              <a:buNone/>
            </a:pP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Number and Operation</a:t>
            </a:r>
            <a:endParaRPr lang="en-US" dirty="0"/>
          </a:p>
        </p:txBody>
      </p:sp>
      <p:sp>
        <p:nvSpPr>
          <p:cNvPr id="3" name="Content Placeholder 2"/>
          <p:cNvSpPr>
            <a:spLocks noGrp="1"/>
          </p:cNvSpPr>
          <p:nvPr>
            <p:ph idx="1"/>
          </p:nvPr>
        </p:nvSpPr>
        <p:spPr>
          <a:xfrm>
            <a:off x="228600" y="1295400"/>
            <a:ext cx="8686800" cy="5334000"/>
          </a:xfrm>
        </p:spPr>
        <p:txBody>
          <a:bodyPr>
            <a:normAutofit fontScale="92500" lnSpcReduction="10000"/>
          </a:bodyPr>
          <a:lstStyle/>
          <a:p>
            <a:pPr>
              <a:buNone/>
            </a:pPr>
            <a:r>
              <a:rPr lang="en-US" sz="2800" b="1" dirty="0" smtClean="0"/>
              <a:t>K</a:t>
            </a:r>
          </a:p>
          <a:p>
            <a:r>
              <a:rPr lang="en-US" sz="2000" dirty="0" smtClean="0"/>
              <a:t>Understand the relationship between quantities and whole numbers up to 31.</a:t>
            </a:r>
          </a:p>
          <a:p>
            <a:pPr>
              <a:buNone/>
            </a:pPr>
            <a:r>
              <a:rPr lang="en-US" sz="1400" i="1" dirty="0" smtClean="0"/>
              <a:t>For example:</a:t>
            </a:r>
            <a:r>
              <a:rPr lang="en-US" sz="1400" dirty="0" smtClean="0"/>
              <a:t> Count students standing in a circle and count the same students after they take their seats. Recognize that this rearrangement does not change the total number, but may change the order in which students are counted.</a:t>
            </a:r>
          </a:p>
          <a:p>
            <a:r>
              <a:rPr lang="en-US" sz="2000" dirty="0" smtClean="0"/>
              <a:t>Use objects and pictures to represent situation involving combining and separating.</a:t>
            </a:r>
          </a:p>
          <a:p>
            <a:pPr>
              <a:buNone/>
            </a:pPr>
            <a:r>
              <a:rPr lang="en-US" sz="1400" i="1" dirty="0" smtClean="0"/>
              <a:t>For example:</a:t>
            </a:r>
            <a:r>
              <a:rPr lang="en-US" sz="1400" dirty="0" smtClean="0"/>
              <a:t> Represent the number of students taking hot lunch with tally marks.</a:t>
            </a:r>
          </a:p>
          <a:p>
            <a:pPr>
              <a:buNone/>
            </a:pPr>
            <a:r>
              <a:rPr lang="en-US" sz="2000" b="1" dirty="0" smtClean="0"/>
              <a:t>1</a:t>
            </a:r>
            <a:r>
              <a:rPr lang="en-US" sz="2000" b="1" baseline="30000" dirty="0" smtClean="0"/>
              <a:t>st</a:t>
            </a:r>
            <a:r>
              <a:rPr lang="en-US" sz="2000" b="1" dirty="0" smtClean="0"/>
              <a:t> Grade</a:t>
            </a:r>
            <a:endParaRPr lang="en-US" sz="2000" b="1" baseline="30000" dirty="0" smtClean="0"/>
          </a:p>
          <a:p>
            <a:r>
              <a:rPr lang="en-US" sz="2000" dirty="0" smtClean="0"/>
              <a:t>Count, compare, and represent whole numbers up to 120, with an emphasis on groups of tens and ones.</a:t>
            </a:r>
          </a:p>
          <a:p>
            <a:pPr>
              <a:buNone/>
            </a:pPr>
            <a:r>
              <a:rPr lang="en-US" sz="1400" i="1" dirty="0" smtClean="0"/>
              <a:t>For example:</a:t>
            </a:r>
            <a:r>
              <a:rPr lang="en-US" sz="1400" dirty="0" smtClean="0"/>
              <a:t> Recognize the numbers 21 to 29 as 2 tens and a particular number of ones. </a:t>
            </a:r>
          </a:p>
          <a:p>
            <a:pPr>
              <a:buNone/>
            </a:pPr>
            <a:r>
              <a:rPr lang="en-US" sz="1400" i="1" dirty="0" smtClean="0"/>
              <a:t>For example:</a:t>
            </a:r>
            <a:r>
              <a:rPr lang="en-US" sz="1400" dirty="0" smtClean="0"/>
              <a:t> Using a hundred grid, find the number that is 10 more than 27.</a:t>
            </a:r>
          </a:p>
          <a:p>
            <a:pPr>
              <a:buNone/>
            </a:pPr>
            <a:r>
              <a:rPr lang="en-US" sz="1400" i="1" dirty="0" smtClean="0"/>
              <a:t>For example:</a:t>
            </a:r>
            <a:r>
              <a:rPr lang="en-US" sz="1400" dirty="0" smtClean="0"/>
              <a:t> Use the words equal to, not equal to, more than, less than, fewer than, is about, and is nearly to describe numbers.</a:t>
            </a:r>
          </a:p>
          <a:p>
            <a:pPr>
              <a:buNone/>
            </a:pPr>
            <a:r>
              <a:rPr lang="en-US" sz="1400" i="1" dirty="0" smtClean="0"/>
              <a:t>For example:</a:t>
            </a:r>
            <a:r>
              <a:rPr lang="en-US" sz="1400" dirty="0" smtClean="0"/>
              <a:t> Make a bar graph of students' birthday months and count to compare the number in each month.</a:t>
            </a:r>
          </a:p>
          <a:p>
            <a:r>
              <a:rPr lang="en-US" sz="2000" dirty="0" smtClean="0"/>
              <a:t>Use a variety of models and strategies to solve addition and subtraction problems in real world and mathematical contexts.</a:t>
            </a:r>
          </a:p>
          <a:p>
            <a:pPr>
              <a:buNone/>
            </a:pPr>
            <a:r>
              <a:rPr lang="en-US" sz="1400" i="1" dirty="0" smtClean="0"/>
              <a:t>For example: </a:t>
            </a:r>
            <a:r>
              <a:rPr lang="en-US" sz="1400" dirty="0" smtClean="0"/>
              <a:t>Given 3 blocks, 7 more blocks are needed to make 10.</a:t>
            </a:r>
          </a:p>
          <a:p>
            <a:endParaRPr lang="en-US" sz="2000" dirty="0" smtClean="0"/>
          </a:p>
          <a:p>
            <a:pPr>
              <a:buNone/>
            </a:pP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762000"/>
          </a:xfrm>
        </p:spPr>
        <p:txBody>
          <a:bodyPr>
            <a:normAutofit/>
          </a:bodyPr>
          <a:lstStyle/>
          <a:p>
            <a:r>
              <a:rPr lang="en-US" dirty="0"/>
              <a:t>Number </a:t>
            </a:r>
            <a:r>
              <a:rPr lang="en-US" dirty="0" smtClean="0"/>
              <a:t>and Operation</a:t>
            </a:r>
            <a:endParaRPr lang="en-US" dirty="0"/>
          </a:p>
        </p:txBody>
      </p:sp>
      <p:sp>
        <p:nvSpPr>
          <p:cNvPr id="3" name="Content Placeholder 2"/>
          <p:cNvSpPr>
            <a:spLocks noGrp="1"/>
          </p:cNvSpPr>
          <p:nvPr>
            <p:ph idx="1"/>
          </p:nvPr>
        </p:nvSpPr>
        <p:spPr>
          <a:xfrm>
            <a:off x="304800" y="1600200"/>
            <a:ext cx="8382000" cy="5257800"/>
          </a:xfrm>
        </p:spPr>
        <p:txBody>
          <a:bodyPr>
            <a:normAutofit fontScale="92500"/>
          </a:bodyPr>
          <a:lstStyle/>
          <a:p>
            <a:pPr>
              <a:buNone/>
            </a:pPr>
            <a:r>
              <a:rPr lang="en-US" sz="2400" dirty="0" smtClean="0"/>
              <a:t>2</a:t>
            </a:r>
            <a:r>
              <a:rPr lang="en-US" sz="2400" baseline="30000" dirty="0" smtClean="0"/>
              <a:t>nd</a:t>
            </a:r>
            <a:r>
              <a:rPr lang="en-US" sz="2400" dirty="0" smtClean="0"/>
              <a:t> Grade</a:t>
            </a:r>
          </a:p>
          <a:p>
            <a:pPr>
              <a:buNone/>
            </a:pPr>
            <a:endParaRPr lang="en-US" sz="1400" dirty="0" smtClean="0"/>
          </a:p>
          <a:p>
            <a:r>
              <a:rPr lang="en-US" sz="2400" dirty="0" smtClean="0"/>
              <a:t>Compare and represent whole numbers up to 1000 with an </a:t>
            </a:r>
          </a:p>
          <a:p>
            <a:pPr>
              <a:buNone/>
            </a:pPr>
            <a:r>
              <a:rPr lang="en-US" sz="2400" dirty="0" smtClean="0"/>
              <a:t>emphasis on place value and equality. </a:t>
            </a:r>
          </a:p>
          <a:p>
            <a:pPr>
              <a:buNone/>
            </a:pPr>
            <a:r>
              <a:rPr lang="en-US" sz="1400" i="1" dirty="0" smtClean="0"/>
              <a:t>For example</a:t>
            </a:r>
            <a:r>
              <a:rPr lang="en-US" sz="1400" dirty="0" smtClean="0"/>
              <a:t>: Writing 853 is a shorter way of writing 8 hundreds + 5 tens + 3 ones.</a:t>
            </a:r>
          </a:p>
          <a:p>
            <a:pPr>
              <a:buNone/>
            </a:pPr>
            <a:r>
              <a:rPr lang="en-US" sz="1400" i="1" dirty="0" smtClean="0"/>
              <a:t>For example</a:t>
            </a:r>
            <a:r>
              <a:rPr lang="en-US" sz="1400" dirty="0" smtClean="0"/>
              <a:t>: Find the number that is 10 less than 382 and the number that is 100 more than 382.</a:t>
            </a:r>
            <a:endParaRPr lang="en-US" sz="1400" i="1" dirty="0" smtClean="0"/>
          </a:p>
          <a:p>
            <a:pPr>
              <a:buNone/>
            </a:pPr>
            <a:r>
              <a:rPr lang="en-US" sz="1400" i="1" dirty="0" smtClean="0"/>
              <a:t>For example</a:t>
            </a:r>
            <a:r>
              <a:rPr lang="en-US" sz="1400" dirty="0" smtClean="0"/>
              <a:t>: If there are 17 students in the class and granola bars come 10 to a box, you need to buy 20 bars (2 boxes) in order to have enough bars for everyone.</a:t>
            </a:r>
            <a:endParaRPr lang="en-US" sz="2400" dirty="0" smtClean="0"/>
          </a:p>
          <a:p>
            <a:r>
              <a:rPr lang="en-US" sz="2400" dirty="0" smtClean="0"/>
              <a:t>Demonstrate mastery of addition and subtraction basic facts; </a:t>
            </a:r>
          </a:p>
          <a:p>
            <a:pPr>
              <a:buNone/>
            </a:pPr>
            <a:r>
              <a:rPr lang="en-US" sz="2400" dirty="0" smtClean="0"/>
              <a:t>add and subtract one- and two-digit numbers in real-world and </a:t>
            </a:r>
          </a:p>
          <a:p>
            <a:pPr>
              <a:buNone/>
            </a:pPr>
            <a:r>
              <a:rPr lang="en-US" sz="2400" dirty="0" smtClean="0"/>
              <a:t>mathematical problems. </a:t>
            </a:r>
          </a:p>
          <a:p>
            <a:pPr>
              <a:buNone/>
            </a:pPr>
            <a:r>
              <a:rPr lang="en-US" sz="1400" i="1" dirty="0" smtClean="0"/>
              <a:t>For example</a:t>
            </a:r>
            <a:r>
              <a:rPr lang="en-US" sz="1400" dirty="0" smtClean="0"/>
              <a:t>: Use the associative property to make tens when adding 5 + 8 = (3 + 2) + 8 = 3 + (2 + 8) = 3 + 10 = 13.</a:t>
            </a:r>
          </a:p>
          <a:p>
            <a:pPr>
              <a:buNone/>
            </a:pPr>
            <a:r>
              <a:rPr lang="en-US" sz="1400" i="1" dirty="0" smtClean="0"/>
              <a:t>For example</a:t>
            </a:r>
            <a:r>
              <a:rPr lang="en-US" sz="1400" dirty="0" smtClean="0"/>
              <a:t>: Know that 23 + 48 is about 70.</a:t>
            </a:r>
          </a:p>
          <a:p>
            <a:r>
              <a:rPr lang="en-US" sz="1400" i="1" dirty="0" smtClean="0"/>
              <a:t>For example</a:t>
            </a:r>
            <a:r>
              <a:rPr lang="en-US" sz="1400" dirty="0" smtClean="0"/>
              <a:t>: Using decomposition, 78 + 42, can be thought of as:  78 + 2 + 20 + 20 = 80 + 20 + 20 = 100 + 20 = 120 and using expanded notation, 34 - 21 can be thought of as:30 + 4 – 20 – 1 = 30 – 20 + 4 – 1 = 10 + 3 = 13.</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38200"/>
          </a:xfrm>
        </p:spPr>
        <p:txBody>
          <a:bodyPr/>
          <a:lstStyle/>
          <a:p>
            <a:r>
              <a:rPr lang="en-US" dirty="0" smtClean="0"/>
              <a:t>Number and Operation</a:t>
            </a:r>
            <a:endParaRPr lang="en-US" dirty="0"/>
          </a:p>
        </p:txBody>
      </p:sp>
      <p:sp>
        <p:nvSpPr>
          <p:cNvPr id="3" name="Content Placeholder 2"/>
          <p:cNvSpPr>
            <a:spLocks noGrp="1"/>
          </p:cNvSpPr>
          <p:nvPr>
            <p:ph idx="1"/>
          </p:nvPr>
        </p:nvSpPr>
        <p:spPr>
          <a:xfrm>
            <a:off x="228600" y="1447800"/>
            <a:ext cx="8763000" cy="5181600"/>
          </a:xfrm>
        </p:spPr>
        <p:txBody>
          <a:bodyPr>
            <a:normAutofit fontScale="85000" lnSpcReduction="20000"/>
          </a:bodyPr>
          <a:lstStyle/>
          <a:p>
            <a:pPr>
              <a:buNone/>
            </a:pPr>
            <a:r>
              <a:rPr lang="en-US" sz="2800" b="1" dirty="0" smtClean="0"/>
              <a:t>3</a:t>
            </a:r>
            <a:r>
              <a:rPr lang="en-US" sz="2800" b="1" baseline="30000" dirty="0" smtClean="0"/>
              <a:t>rd</a:t>
            </a:r>
            <a:r>
              <a:rPr lang="en-US" sz="2800" b="1" dirty="0" smtClean="0"/>
              <a:t> Grade</a:t>
            </a:r>
          </a:p>
          <a:p>
            <a:r>
              <a:rPr lang="en-US" sz="2400" dirty="0" smtClean="0"/>
              <a:t>Compare and represent whole numbers up to 100,000 with an emphasis on place value and equality.</a:t>
            </a:r>
          </a:p>
          <a:p>
            <a:pPr>
              <a:buNone/>
            </a:pPr>
            <a:r>
              <a:rPr lang="en-US" sz="1400" i="1" dirty="0" smtClean="0"/>
              <a:t>For example</a:t>
            </a:r>
            <a:r>
              <a:rPr lang="en-US" sz="1400" dirty="0" smtClean="0"/>
              <a:t>: Writing 54,873 is a shorter way of writing the following sums:  5 ten thousands + 4 thousands + 8 hundreds + 7 tens + 3 ones 54 thousands + 8 hundreds + 7 tens + 3 ones.</a:t>
            </a:r>
          </a:p>
          <a:p>
            <a:pPr>
              <a:buNone/>
            </a:pPr>
            <a:r>
              <a:rPr lang="en-US" sz="1400" i="1" dirty="0" smtClean="0"/>
              <a:t>For example</a:t>
            </a:r>
            <a:r>
              <a:rPr lang="en-US" sz="1400" dirty="0" smtClean="0"/>
              <a:t>: 8726 rounded to the nearest 1000 is 9000, rounded to the nearest 100 is 8700, and rounded to the nearest 10 is 8730. </a:t>
            </a:r>
          </a:p>
          <a:p>
            <a:pPr>
              <a:buNone/>
            </a:pPr>
            <a:r>
              <a:rPr lang="en-US" sz="1400" i="1" dirty="0" smtClean="0"/>
              <a:t> Another example</a:t>
            </a:r>
            <a:r>
              <a:rPr lang="en-US" sz="1400" dirty="0" smtClean="0"/>
              <a:t>: 473 – 291 is between 400 – 300 and 500 – 200, or between 100 and 300.  Add and subtract multi-digit whole numbers; represent multiplication and division in various ways; solve real-world and mathematical problems using arithmetic. </a:t>
            </a:r>
          </a:p>
          <a:p>
            <a:r>
              <a:rPr lang="en-US" sz="2600" dirty="0" smtClean="0"/>
              <a:t>Add and subtract multi-digit whole numbers; represent multiplication and division in various ways; solve real-world and mathematical problems using arithmetic.</a:t>
            </a:r>
          </a:p>
          <a:p>
            <a:pPr>
              <a:buNone/>
            </a:pPr>
            <a:r>
              <a:rPr lang="en-US" sz="1800" i="1" dirty="0" smtClean="0"/>
              <a:t>For example</a:t>
            </a:r>
            <a:r>
              <a:rPr lang="en-US" sz="1800" dirty="0" smtClean="0"/>
              <a:t>: You have 27 people and 9 tables. If each table seats the same number of people, how many people will you put at each table? </a:t>
            </a:r>
          </a:p>
          <a:p>
            <a:pPr>
              <a:buNone/>
            </a:pPr>
            <a:r>
              <a:rPr lang="en-US" sz="1800" i="1" dirty="0" smtClean="0"/>
              <a:t> Another example</a:t>
            </a:r>
            <a:r>
              <a:rPr lang="en-US" sz="1800" dirty="0" smtClean="0"/>
              <a:t>: If you have 27 people and tables that will hold 9 people, how many tables will you need</a:t>
            </a:r>
            <a:r>
              <a:rPr lang="en-US" sz="1800" dirty="0" smtClean="0"/>
              <a:t>?</a:t>
            </a:r>
          </a:p>
          <a:p>
            <a:pPr>
              <a:buNone/>
            </a:pPr>
            <a:endParaRPr lang="en-US" sz="1800" dirty="0" smtClean="0"/>
          </a:p>
          <a:p>
            <a:r>
              <a:rPr lang="en-US" sz="2400" dirty="0" smtClean="0"/>
              <a:t>Understand meanings and uses of fractions in real-world and mathematical situations. </a:t>
            </a:r>
          </a:p>
          <a:p>
            <a:pPr>
              <a:buNone/>
            </a:pPr>
            <a:r>
              <a:rPr lang="en-US" sz="1600" i="1" dirty="0" smtClean="0"/>
              <a:t>For example</a:t>
            </a:r>
            <a:r>
              <a:rPr lang="en-US" sz="1600" dirty="0" smtClean="0"/>
              <a:t>: Parts of a shape (3/4 of a pie), parts of a set (3 out of 4 people), and measurements (3/4 of an inch).</a:t>
            </a:r>
          </a:p>
          <a:p>
            <a:pPr>
              <a:buNone/>
            </a:pPr>
            <a:r>
              <a:rPr lang="en-US" sz="1600" i="1" dirty="0" smtClean="0"/>
              <a:t>For example</a:t>
            </a:r>
            <a:r>
              <a:rPr lang="en-US" sz="1600" dirty="0" smtClean="0"/>
              <a:t>: One-half of a small pizza is smaller than one-half of a large pizza, but both represent one-half.</a:t>
            </a:r>
            <a:endParaRPr lang="en-US"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Algebra</a:t>
            </a:r>
            <a:endParaRPr lang="en-US" dirty="0"/>
          </a:p>
        </p:txBody>
      </p:sp>
      <p:sp>
        <p:nvSpPr>
          <p:cNvPr id="3" name="Content Placeholder 2"/>
          <p:cNvSpPr>
            <a:spLocks noGrp="1"/>
          </p:cNvSpPr>
          <p:nvPr>
            <p:ph idx="1"/>
          </p:nvPr>
        </p:nvSpPr>
        <p:spPr>
          <a:xfrm>
            <a:off x="228600" y="1219200"/>
            <a:ext cx="8610600" cy="5410200"/>
          </a:xfrm>
        </p:spPr>
        <p:txBody>
          <a:bodyPr>
            <a:normAutofit lnSpcReduction="10000"/>
          </a:bodyPr>
          <a:lstStyle/>
          <a:p>
            <a:pPr>
              <a:buNone/>
            </a:pPr>
            <a:r>
              <a:rPr lang="en-US" dirty="0" smtClean="0"/>
              <a:t>2</a:t>
            </a:r>
            <a:r>
              <a:rPr lang="en-US" baseline="30000" dirty="0" smtClean="0"/>
              <a:t>nd</a:t>
            </a:r>
            <a:r>
              <a:rPr lang="en-US" dirty="0" smtClean="0"/>
              <a:t> Grade</a:t>
            </a:r>
          </a:p>
          <a:p>
            <a:r>
              <a:rPr lang="en-US" sz="2800" dirty="0" smtClean="0"/>
              <a:t>Recognize, create, describe, and use patterns and rules to solve real-world and mathematical problems. </a:t>
            </a:r>
          </a:p>
          <a:p>
            <a:pPr>
              <a:buNone/>
            </a:pPr>
            <a:r>
              <a:rPr lang="en-US" sz="1500" i="1" dirty="0" smtClean="0"/>
              <a:t>For example</a:t>
            </a:r>
            <a:r>
              <a:rPr lang="en-US" sz="1500" dirty="0" smtClean="0"/>
              <a:t>: Skip count by 5s beginning at 3 to create the pattern 3, 8, 13, 18, … . </a:t>
            </a:r>
          </a:p>
          <a:p>
            <a:pPr>
              <a:buNone/>
            </a:pPr>
            <a:r>
              <a:rPr lang="en-US" sz="1500" dirty="0" smtClean="0"/>
              <a:t> </a:t>
            </a:r>
            <a:r>
              <a:rPr lang="en-US" sz="1500" i="1" dirty="0" smtClean="0"/>
              <a:t>Another example</a:t>
            </a:r>
            <a:r>
              <a:rPr lang="en-US" sz="1500" dirty="0" smtClean="0"/>
              <a:t>: Collecting 7 empty milk cartons each day for 5 days will generate the pattern 7, 14, 21, 28, 35, resulting in a total of 35 milk cartons</a:t>
            </a:r>
            <a:r>
              <a:rPr lang="en-US" sz="1500" dirty="0" smtClean="0"/>
              <a:t>.</a:t>
            </a:r>
          </a:p>
          <a:p>
            <a:pPr>
              <a:buNone/>
            </a:pPr>
            <a:endParaRPr lang="en-US" sz="1500" dirty="0" smtClean="0"/>
          </a:p>
          <a:p>
            <a:r>
              <a:rPr lang="en-US" sz="2800" dirty="0" smtClean="0"/>
              <a:t>Use number sentences involving addition, subtraction and unknowns to represent and solve real-world and mathematical problems; create real-world situations corresponding to number sentences.</a:t>
            </a:r>
          </a:p>
          <a:p>
            <a:pPr>
              <a:buNone/>
            </a:pPr>
            <a:r>
              <a:rPr lang="en-US" sz="1500" i="1" dirty="0" smtClean="0"/>
              <a:t>For example</a:t>
            </a:r>
            <a:r>
              <a:rPr lang="en-US" sz="1500" dirty="0" smtClean="0"/>
              <a:t>: One way to represent </a:t>
            </a:r>
            <a:r>
              <a:rPr lang="en-US" sz="1500" i="1" dirty="0" smtClean="0"/>
              <a:t>n</a:t>
            </a:r>
            <a:r>
              <a:rPr lang="en-US" sz="1500" dirty="0" smtClean="0"/>
              <a:t> + 16 = 19 is by comparing a stack of 16 connecting cubes to a stack of 19 connecting cubes; 24 = </a:t>
            </a:r>
            <a:r>
              <a:rPr lang="en-US" sz="1500" i="1" dirty="0" smtClean="0"/>
              <a:t>a</a:t>
            </a:r>
            <a:r>
              <a:rPr lang="en-US" sz="1500" dirty="0" smtClean="0"/>
              <a:t> + </a:t>
            </a:r>
            <a:r>
              <a:rPr lang="en-US" sz="1500" i="1" dirty="0" smtClean="0"/>
              <a:t>b</a:t>
            </a:r>
            <a:r>
              <a:rPr lang="en-US" sz="1500" dirty="0" smtClean="0"/>
              <a:t> can be represented by a situation involving a birthday party attended by a total of 24 boys and girls.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38200"/>
          </a:xfrm>
        </p:spPr>
        <p:txBody>
          <a:bodyPr>
            <a:normAutofit/>
          </a:bodyPr>
          <a:lstStyle/>
          <a:p>
            <a:r>
              <a:rPr lang="en-US" dirty="0" smtClean="0"/>
              <a:t>Number and Operation</a:t>
            </a:r>
            <a:endParaRPr lang="en-US" dirty="0"/>
          </a:p>
        </p:txBody>
      </p:sp>
      <p:sp>
        <p:nvSpPr>
          <p:cNvPr id="3" name="Content Placeholder 2"/>
          <p:cNvSpPr>
            <a:spLocks noGrp="1"/>
          </p:cNvSpPr>
          <p:nvPr>
            <p:ph idx="1"/>
          </p:nvPr>
        </p:nvSpPr>
        <p:spPr>
          <a:xfrm>
            <a:off x="152400" y="1371600"/>
            <a:ext cx="8839200" cy="5257800"/>
          </a:xfrm>
        </p:spPr>
        <p:txBody>
          <a:bodyPr>
            <a:normAutofit fontScale="92500"/>
          </a:bodyPr>
          <a:lstStyle/>
          <a:p>
            <a:pPr>
              <a:buNone/>
            </a:pPr>
            <a:r>
              <a:rPr lang="en-US" b="1" dirty="0" smtClean="0"/>
              <a:t>4</a:t>
            </a:r>
            <a:r>
              <a:rPr lang="en-US" b="1" baseline="30000" dirty="0" smtClean="0"/>
              <a:t>th</a:t>
            </a:r>
            <a:r>
              <a:rPr lang="en-US" b="1" dirty="0" smtClean="0"/>
              <a:t> Grade</a:t>
            </a:r>
            <a:r>
              <a:rPr lang="en-US" b="1" baseline="30000" dirty="0" smtClean="0"/>
              <a:t>    </a:t>
            </a:r>
            <a:endParaRPr lang="en-US" b="1" dirty="0" smtClean="0"/>
          </a:p>
          <a:p>
            <a:r>
              <a:rPr lang="en-US" dirty="0" smtClean="0"/>
              <a:t>Demonstrate mastery of multiplication and division basic facts; multiply multi-digit numbers; solve real-world and mathematical problems using arithmetic.</a:t>
            </a:r>
          </a:p>
          <a:p>
            <a:pPr>
              <a:buNone/>
            </a:pPr>
            <a:r>
              <a:rPr lang="en-US" sz="1500" i="1" dirty="0" smtClean="0"/>
              <a:t>For example</a:t>
            </a:r>
            <a:r>
              <a:rPr lang="en-US" sz="1500" dirty="0" smtClean="0"/>
              <a:t>: 53 × 38 is between 50 × 30 and 60 × 40, or between 1500 and 2400, and 411/73 is between 5 and 6.</a:t>
            </a:r>
          </a:p>
          <a:p>
            <a:pPr>
              <a:buNone/>
            </a:pPr>
            <a:r>
              <a:rPr lang="en-US" sz="1400" i="1" dirty="0" smtClean="0"/>
              <a:t>For example</a:t>
            </a:r>
            <a:r>
              <a:rPr lang="en-US" sz="1400" dirty="0" smtClean="0"/>
              <a:t>: A group of 324 students is going to a museum in 6 buses. If each bus has the same number of students, how many students will be on each bus?</a:t>
            </a:r>
          </a:p>
          <a:p>
            <a:r>
              <a:rPr lang="en-US" dirty="0" smtClean="0"/>
              <a:t>Represent and compare fractions and decimals in real-world and mathematical situation; use place value to understand how decimals represent quantities.</a:t>
            </a:r>
          </a:p>
          <a:p>
            <a:pPr>
              <a:buNone/>
            </a:pPr>
            <a:r>
              <a:rPr lang="en-US" sz="1500" i="1" dirty="0" smtClean="0"/>
              <a:t>For example</a:t>
            </a:r>
            <a:r>
              <a:rPr lang="en-US" sz="1500" dirty="0" smtClean="0"/>
              <a:t>: Locate and  on a number line and give a comparison statement about these two fractions, such as " is less than .“</a:t>
            </a:r>
            <a:r>
              <a:rPr lang="en-US" sz="1600" i="1" dirty="0" smtClean="0"/>
              <a:t> </a:t>
            </a:r>
            <a:endParaRPr lang="en-US" sz="1600" dirty="0" smtClean="0"/>
          </a:p>
          <a:p>
            <a:pPr>
              <a:buNone/>
            </a:pPr>
            <a:r>
              <a:rPr lang="en-US" sz="1500" i="1" dirty="0" smtClean="0"/>
              <a:t>For example</a:t>
            </a:r>
            <a:r>
              <a:rPr lang="en-US" sz="1500" dirty="0" smtClean="0"/>
              <a:t>: Writing 362.45 is a shorter way of writing the sum:  3 hundreds + 6 tens + 2 ones + 4 tenths + 5 hundredths, which can also be written as:  three hundred sixty-two and forty-five hundredths.</a:t>
            </a:r>
          </a:p>
          <a:p>
            <a:pPr>
              <a:buNone/>
            </a:pPr>
            <a:r>
              <a:rPr lang="en-US" sz="1500" i="1" dirty="0" smtClean="0"/>
              <a:t>For example</a:t>
            </a:r>
            <a:r>
              <a:rPr lang="en-US" sz="1500" dirty="0" smtClean="0"/>
              <a:t>: The number 0.36 rounded to the nearest tenth is 0.4.</a:t>
            </a:r>
            <a:endParaRPr lang="en-US" sz="13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762000"/>
          </a:xfrm>
        </p:spPr>
        <p:txBody>
          <a:bodyPr/>
          <a:lstStyle/>
          <a:p>
            <a:r>
              <a:rPr lang="en-US" dirty="0" smtClean="0"/>
              <a:t>Number and Operation</a:t>
            </a:r>
            <a:endParaRPr lang="en-US" dirty="0"/>
          </a:p>
        </p:txBody>
      </p:sp>
      <p:sp>
        <p:nvSpPr>
          <p:cNvPr id="3" name="Content Placeholder 2"/>
          <p:cNvSpPr>
            <a:spLocks noGrp="1"/>
          </p:cNvSpPr>
          <p:nvPr>
            <p:ph idx="1"/>
          </p:nvPr>
        </p:nvSpPr>
        <p:spPr>
          <a:xfrm>
            <a:off x="152400" y="1143000"/>
            <a:ext cx="8763000" cy="5410200"/>
          </a:xfrm>
        </p:spPr>
        <p:txBody>
          <a:bodyPr>
            <a:normAutofit lnSpcReduction="10000"/>
          </a:bodyPr>
          <a:lstStyle/>
          <a:p>
            <a:pPr>
              <a:buNone/>
            </a:pPr>
            <a:r>
              <a:rPr lang="en-US" b="1" dirty="0" smtClean="0"/>
              <a:t>5</a:t>
            </a:r>
            <a:r>
              <a:rPr lang="en-US" b="1" baseline="30000" dirty="0" smtClean="0"/>
              <a:t>th</a:t>
            </a:r>
            <a:r>
              <a:rPr lang="en-US" b="1" dirty="0" smtClean="0"/>
              <a:t> Grade</a:t>
            </a:r>
          </a:p>
          <a:p>
            <a:r>
              <a:rPr lang="en-US" sz="2400" dirty="0" smtClean="0"/>
              <a:t>Divide </a:t>
            </a:r>
            <a:r>
              <a:rPr lang="en-US" sz="2400" dirty="0" smtClean="0"/>
              <a:t>multi-digit numbers; solve real-world and mathematical problems using arithmetic</a:t>
            </a:r>
            <a:r>
              <a:rPr lang="en-US" sz="2400" dirty="0" smtClean="0"/>
              <a:t>.</a:t>
            </a:r>
          </a:p>
          <a:p>
            <a:pPr>
              <a:buNone/>
            </a:pPr>
            <a:r>
              <a:rPr lang="en-US" sz="1400" i="1" dirty="0" smtClean="0"/>
              <a:t>For example</a:t>
            </a:r>
            <a:r>
              <a:rPr lang="en-US" sz="1400" dirty="0" smtClean="0"/>
              <a:t>: Dividing 153 by 7 can be used to convert the improper fraction to the mixed </a:t>
            </a:r>
            <a:r>
              <a:rPr lang="en-US" sz="1400" dirty="0" smtClean="0"/>
              <a:t>number.</a:t>
            </a:r>
          </a:p>
          <a:p>
            <a:pPr>
              <a:buNone/>
            </a:pPr>
            <a:r>
              <a:rPr lang="en-US" sz="1400" i="1" dirty="0" smtClean="0"/>
              <a:t>For example</a:t>
            </a:r>
            <a:r>
              <a:rPr lang="en-US" sz="1400" dirty="0" smtClean="0"/>
              <a:t>: If 77 amusement ride tickets are to be distributed equally among 4 children, each child will receive 19 tickets, and there will be one left over. If $77 is to be distributed equally among 4 children, each will receive $19.25, with nothing left over</a:t>
            </a:r>
            <a:r>
              <a:rPr lang="en-US" sz="1400" dirty="0" smtClean="0"/>
              <a:t>.</a:t>
            </a:r>
          </a:p>
          <a:p>
            <a:pPr>
              <a:buNone/>
            </a:pPr>
            <a:r>
              <a:rPr lang="en-US" sz="1400" i="1" dirty="0" smtClean="0"/>
              <a:t>For example</a:t>
            </a:r>
            <a:r>
              <a:rPr lang="en-US" sz="1400" dirty="0" smtClean="0"/>
              <a:t>: The calculation 117 ÷ 9 = 13 can be checked by multiplying  9 and 13</a:t>
            </a:r>
            <a:r>
              <a:rPr lang="en-US" sz="1400" dirty="0" smtClean="0"/>
              <a:t>.</a:t>
            </a:r>
          </a:p>
          <a:p>
            <a:pPr>
              <a:buNone/>
            </a:pPr>
            <a:endParaRPr lang="en-US" sz="1400" dirty="0" smtClean="0"/>
          </a:p>
          <a:p>
            <a:r>
              <a:rPr lang="en-US" sz="2400" dirty="0" smtClean="0"/>
              <a:t>Read, write, represent and compare fractions and decimals; recognize and write equivalent fractions; convert between fractions and decimals; use fractions and decimals in real-world and mathematical situations</a:t>
            </a:r>
            <a:r>
              <a:rPr lang="en-US" sz="2400" dirty="0" smtClean="0"/>
              <a:t>.</a:t>
            </a:r>
          </a:p>
          <a:p>
            <a:pPr>
              <a:buNone/>
            </a:pPr>
            <a:r>
              <a:rPr lang="en-US" sz="1400" i="1" dirty="0" smtClean="0"/>
              <a:t>For example</a:t>
            </a:r>
            <a:r>
              <a:rPr lang="en-US" sz="1400" dirty="0" smtClean="0"/>
              <a:t>: Possible names for the number 0.0037 are: </a:t>
            </a:r>
          </a:p>
          <a:p>
            <a:pPr>
              <a:buNone/>
            </a:pPr>
            <a:r>
              <a:rPr lang="en-US" sz="1400" dirty="0" smtClean="0"/>
              <a:t>37 </a:t>
            </a:r>
            <a:r>
              <a:rPr lang="en-US" sz="1400" dirty="0" smtClean="0"/>
              <a:t>ten thousandths </a:t>
            </a:r>
          </a:p>
          <a:p>
            <a:pPr>
              <a:buNone/>
            </a:pPr>
            <a:r>
              <a:rPr lang="en-US" sz="1400" dirty="0" smtClean="0"/>
              <a:t>3 thousandths + 7 ten </a:t>
            </a:r>
            <a:r>
              <a:rPr lang="en-US" sz="1400" dirty="0" smtClean="0"/>
              <a:t>thousandths;</a:t>
            </a:r>
          </a:p>
          <a:p>
            <a:pPr>
              <a:buNone/>
            </a:pPr>
            <a:r>
              <a:rPr lang="en-US" sz="1400" dirty="0" smtClean="0"/>
              <a:t>a </a:t>
            </a:r>
            <a:r>
              <a:rPr lang="en-US" sz="1400" dirty="0" smtClean="0"/>
              <a:t>possible name for the number 1.5 is 15 </a:t>
            </a:r>
            <a:r>
              <a:rPr lang="en-US" sz="1400" dirty="0" smtClean="0"/>
              <a:t>tenths.</a:t>
            </a:r>
          </a:p>
          <a:p>
            <a:pPr>
              <a:buNone/>
            </a:pPr>
            <a:r>
              <a:rPr lang="en-US" sz="1400" i="1" dirty="0" smtClean="0"/>
              <a:t> </a:t>
            </a:r>
            <a:endParaRPr lang="en-US" sz="1400" dirty="0" smtClean="0"/>
          </a:p>
          <a:p>
            <a:pPr>
              <a:buNone/>
            </a:pPr>
            <a:r>
              <a:rPr lang="en-US" sz="1400" i="1" dirty="0" smtClean="0"/>
              <a:t>For example</a:t>
            </a:r>
            <a:r>
              <a:rPr lang="en-US" sz="1400" dirty="0" smtClean="0"/>
              <a:t>: Fifth grade students used a calculator to find the mean of the monthly allowance in their class. The calculator display shows 25.80645161. Round this number to the nearest cent. </a:t>
            </a:r>
            <a:endParaRPr lang="en-US" sz="1400"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14400"/>
          </a:xfrm>
        </p:spPr>
        <p:txBody>
          <a:bodyPr/>
          <a:lstStyle/>
          <a:p>
            <a:r>
              <a:rPr lang="en-US" dirty="0" smtClean="0"/>
              <a:t>Number and Operation</a:t>
            </a:r>
            <a:endParaRPr lang="en-US" dirty="0"/>
          </a:p>
        </p:txBody>
      </p:sp>
      <p:sp>
        <p:nvSpPr>
          <p:cNvPr id="3" name="Content Placeholder 2"/>
          <p:cNvSpPr>
            <a:spLocks noGrp="1"/>
          </p:cNvSpPr>
          <p:nvPr>
            <p:ph idx="1"/>
          </p:nvPr>
        </p:nvSpPr>
        <p:spPr>
          <a:xfrm>
            <a:off x="152400" y="1447800"/>
            <a:ext cx="8839200" cy="5126736"/>
          </a:xfrm>
        </p:spPr>
        <p:txBody>
          <a:bodyPr/>
          <a:lstStyle/>
          <a:p>
            <a:pPr>
              <a:buNone/>
            </a:pPr>
            <a:r>
              <a:rPr lang="en-US" b="1" dirty="0" smtClean="0"/>
              <a:t>5</a:t>
            </a:r>
            <a:r>
              <a:rPr lang="en-US" b="1" baseline="30000" dirty="0" smtClean="0"/>
              <a:t>th</a:t>
            </a:r>
            <a:r>
              <a:rPr lang="en-US" b="1" dirty="0" smtClean="0"/>
              <a:t> Grade</a:t>
            </a:r>
          </a:p>
          <a:p>
            <a:pPr>
              <a:buNone/>
            </a:pPr>
            <a:endParaRPr lang="en-US" dirty="0" smtClean="0"/>
          </a:p>
          <a:p>
            <a:r>
              <a:rPr lang="en-US" dirty="0" smtClean="0"/>
              <a:t>Add </a:t>
            </a:r>
            <a:r>
              <a:rPr lang="en-US" dirty="0" smtClean="0"/>
              <a:t>and subtract fractions, mixed numbers and </a:t>
            </a:r>
            <a:endParaRPr lang="en-US" dirty="0" smtClean="0"/>
          </a:p>
          <a:p>
            <a:pPr>
              <a:buNone/>
            </a:pPr>
            <a:r>
              <a:rPr lang="en-US" dirty="0" smtClean="0"/>
              <a:t>decimals </a:t>
            </a:r>
            <a:r>
              <a:rPr lang="en-US" dirty="0" smtClean="0"/>
              <a:t>to solve real-world and mathematical </a:t>
            </a:r>
          </a:p>
          <a:p>
            <a:pPr>
              <a:buNone/>
            </a:pPr>
            <a:r>
              <a:rPr lang="en-US" dirty="0" smtClean="0"/>
              <a:t>problems</a:t>
            </a:r>
            <a:r>
              <a:rPr lang="en-US" dirty="0" smtClean="0"/>
              <a:t>.</a:t>
            </a:r>
          </a:p>
          <a:p>
            <a:pPr>
              <a:buNone/>
            </a:pPr>
            <a:endParaRPr lang="en-US" sz="1800" i="1" dirty="0" smtClean="0"/>
          </a:p>
          <a:p>
            <a:pPr>
              <a:buNone/>
            </a:pPr>
            <a:r>
              <a:rPr lang="en-US" sz="1800" i="1" dirty="0" smtClean="0"/>
              <a:t>For </a:t>
            </a:r>
            <a:r>
              <a:rPr lang="en-US" sz="1800" i="1" dirty="0" smtClean="0"/>
              <a:t>example</a:t>
            </a:r>
            <a:r>
              <a:rPr lang="en-US" sz="1800" dirty="0" smtClean="0"/>
              <a:t>: Represent and by drawing a rectangle divided into 4 columns and 3 rows and shading the appropriate parts or by using fraction circles or bars</a:t>
            </a:r>
            <a:r>
              <a:rPr lang="en-US" sz="1800" dirty="0" smtClean="0"/>
              <a:t>.</a:t>
            </a:r>
          </a:p>
          <a:p>
            <a:pPr>
              <a:buNone/>
            </a:pPr>
            <a:endParaRPr lang="en-US" sz="1800" dirty="0" smtClean="0"/>
          </a:p>
          <a:p>
            <a:pPr>
              <a:buNone/>
            </a:pPr>
            <a:r>
              <a:rPr lang="en-US" sz="1800" i="1" dirty="0" smtClean="0"/>
              <a:t>For </a:t>
            </a:r>
            <a:r>
              <a:rPr lang="en-US" sz="1800" i="1" dirty="0" smtClean="0"/>
              <a:t>example</a:t>
            </a:r>
            <a:r>
              <a:rPr lang="en-US" sz="1800" dirty="0" smtClean="0"/>
              <a:t>: Recognize that is between 8 and 9 (since ).</a:t>
            </a:r>
            <a:endParaRPr lang="en-US" sz="18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09600"/>
          </a:xfrm>
        </p:spPr>
        <p:txBody>
          <a:bodyPr>
            <a:normAutofit fontScale="90000"/>
          </a:bodyPr>
          <a:lstStyle/>
          <a:p>
            <a:r>
              <a:rPr lang="en-US" dirty="0">
                <a:latin typeface="Baskerville Old Face" pitchFamily="18" charset="0"/>
              </a:rPr>
              <a:t>Guess if You </a:t>
            </a:r>
            <a:r>
              <a:rPr lang="en-US" dirty="0" smtClean="0">
                <a:latin typeface="Baskerville Old Face" pitchFamily="18" charset="0"/>
              </a:rPr>
              <a:t>Can  			</a:t>
            </a:r>
            <a:r>
              <a:rPr lang="en-US" sz="1600" dirty="0" smtClean="0">
                <a:latin typeface="Baskerville Old Face" pitchFamily="18" charset="0"/>
              </a:rPr>
              <a:t>Number Sense and Numeration</a:t>
            </a:r>
            <a:endParaRPr lang="en-US" sz="1600" dirty="0">
              <a:latin typeface="Baskerville Old Face" pitchFamily="18" charset="0"/>
            </a:endParaRPr>
          </a:p>
        </p:txBody>
      </p:sp>
      <p:sp>
        <p:nvSpPr>
          <p:cNvPr id="3" name="Content Placeholder 2"/>
          <p:cNvSpPr>
            <a:spLocks noGrp="1"/>
          </p:cNvSpPr>
          <p:nvPr>
            <p:ph idx="1"/>
          </p:nvPr>
        </p:nvSpPr>
        <p:spPr>
          <a:xfrm>
            <a:off x="228600" y="838200"/>
            <a:ext cx="8686800" cy="5867400"/>
          </a:xfrm>
        </p:spPr>
        <p:txBody>
          <a:bodyPr>
            <a:noAutofit/>
          </a:bodyPr>
          <a:lstStyle/>
          <a:p>
            <a:pPr>
              <a:buNone/>
            </a:pPr>
            <a:r>
              <a:rPr lang="en-US" sz="1600" b="1" dirty="0" smtClean="0">
                <a:latin typeface="Baskerville Old Face" pitchFamily="18" charset="0"/>
              </a:rPr>
              <a:t>Goal</a:t>
            </a:r>
            <a:endParaRPr lang="en-US" sz="1600" b="1" dirty="0">
              <a:latin typeface="Baskerville Old Face" pitchFamily="18" charset="0"/>
            </a:endParaRPr>
          </a:p>
          <a:p>
            <a:pPr>
              <a:buNone/>
            </a:pPr>
            <a:r>
              <a:rPr lang="en-US" sz="1600" dirty="0">
                <a:latin typeface="Baskerville Old Face" pitchFamily="18" charset="0"/>
              </a:rPr>
              <a:t>To help your child develop an understanding of </a:t>
            </a:r>
            <a:r>
              <a:rPr lang="en-US" sz="1600" dirty="0" smtClean="0">
                <a:latin typeface="Baskerville Old Face" pitchFamily="18" charset="0"/>
              </a:rPr>
              <a:t>the characteristics </a:t>
            </a:r>
            <a:r>
              <a:rPr lang="en-US" sz="1600" dirty="0">
                <a:latin typeface="Baskerville Old Face" pitchFamily="18" charset="0"/>
              </a:rPr>
              <a:t>and meanings of numbers.</a:t>
            </a:r>
          </a:p>
          <a:p>
            <a:pPr>
              <a:buNone/>
            </a:pPr>
            <a:r>
              <a:rPr lang="en-US" sz="1600" b="1" dirty="0">
                <a:latin typeface="Baskerville Old Face" pitchFamily="18" charset="0"/>
              </a:rPr>
              <a:t>What You Will Need:</a:t>
            </a:r>
          </a:p>
          <a:p>
            <a:pPr>
              <a:buNone/>
            </a:pPr>
            <a:r>
              <a:rPr lang="en-US" sz="1600" dirty="0" smtClean="0">
                <a:latin typeface="Baskerville Old Face" pitchFamily="18" charset="0"/>
              </a:rPr>
              <a:t> </a:t>
            </a:r>
            <a:r>
              <a:rPr lang="en-US" sz="1600" dirty="0">
                <a:latin typeface="Baskerville Old Face" pitchFamily="18" charset="0"/>
              </a:rPr>
              <a:t>Questions about numbers</a:t>
            </a:r>
          </a:p>
          <a:p>
            <a:pPr>
              <a:buNone/>
            </a:pPr>
            <a:r>
              <a:rPr lang="en-US" sz="1600" b="1" dirty="0">
                <a:latin typeface="Baskerville Old Face" pitchFamily="18" charset="0"/>
              </a:rPr>
              <a:t>Let’s Go</a:t>
            </a:r>
          </a:p>
          <a:p>
            <a:pPr>
              <a:buNone/>
            </a:pPr>
            <a:r>
              <a:rPr lang="en-US" sz="1600" dirty="0">
                <a:latin typeface="Baskerville Old Face" pitchFamily="18" charset="0"/>
              </a:rPr>
              <a:t>1. Let your child think of a number between a range of numbers you choose</a:t>
            </a:r>
          </a:p>
          <a:p>
            <a:pPr>
              <a:buNone/>
            </a:pPr>
            <a:r>
              <a:rPr lang="en-US" sz="1600" i="1" dirty="0">
                <a:latin typeface="Baskerville Old Face" pitchFamily="18" charset="0"/>
              </a:rPr>
              <a:t>Example: “Think of a number between 1 and 25.”</a:t>
            </a:r>
          </a:p>
          <a:p>
            <a:pPr>
              <a:buNone/>
            </a:pPr>
            <a:r>
              <a:rPr lang="en-US" sz="1600" dirty="0">
                <a:latin typeface="Baskerville Old Face" pitchFamily="18" charset="0"/>
              </a:rPr>
              <a:t>2. Try to guess the number by asking questions. Here is a sample conversation.</a:t>
            </a:r>
          </a:p>
          <a:p>
            <a:pPr>
              <a:buNone/>
            </a:pPr>
            <a:r>
              <a:rPr lang="en-US" sz="1600" i="1" dirty="0">
                <a:latin typeface="Baskerville Old Face" pitchFamily="18" charset="0"/>
              </a:rPr>
              <a:t>Child: I am thinking of a number between 1 and 100.</a:t>
            </a:r>
          </a:p>
          <a:p>
            <a:pPr>
              <a:buNone/>
            </a:pPr>
            <a:r>
              <a:rPr lang="en-US" sz="1600" dirty="0">
                <a:latin typeface="Baskerville Old Face" pitchFamily="18" charset="0"/>
              </a:rPr>
              <a:t>Parent: Is it more than 50?</a:t>
            </a:r>
          </a:p>
          <a:p>
            <a:pPr>
              <a:buNone/>
            </a:pPr>
            <a:r>
              <a:rPr lang="en-US" sz="1600" i="1" dirty="0">
                <a:latin typeface="Baskerville Old Face" pitchFamily="18" charset="0"/>
              </a:rPr>
              <a:t>Child: No.</a:t>
            </a:r>
          </a:p>
          <a:p>
            <a:pPr>
              <a:buNone/>
            </a:pPr>
            <a:r>
              <a:rPr lang="en-US" sz="1600" dirty="0">
                <a:latin typeface="Baskerville Old Face" pitchFamily="18" charset="0"/>
              </a:rPr>
              <a:t>Parent: Is it an even number?</a:t>
            </a:r>
          </a:p>
          <a:p>
            <a:pPr>
              <a:buNone/>
            </a:pPr>
            <a:r>
              <a:rPr lang="en-US" sz="1600" i="1" dirty="0">
                <a:latin typeface="Baskerville Old Face" pitchFamily="18" charset="0"/>
              </a:rPr>
              <a:t>Child: No.</a:t>
            </a:r>
          </a:p>
          <a:p>
            <a:pPr>
              <a:buNone/>
            </a:pPr>
            <a:r>
              <a:rPr lang="en-US" sz="1600" dirty="0">
                <a:latin typeface="Baskerville Old Face" pitchFamily="18" charset="0"/>
              </a:rPr>
              <a:t>Parent: Is it more than 20 but less than 40?</a:t>
            </a:r>
          </a:p>
          <a:p>
            <a:pPr>
              <a:buNone/>
            </a:pPr>
            <a:r>
              <a:rPr lang="en-US" sz="1600" i="1" dirty="0">
                <a:latin typeface="Baskerville Old Face" pitchFamily="18" charset="0"/>
              </a:rPr>
              <a:t>Child: Yes.</a:t>
            </a:r>
          </a:p>
          <a:p>
            <a:pPr>
              <a:buNone/>
            </a:pPr>
            <a:r>
              <a:rPr lang="en-US" sz="1600" dirty="0">
                <a:latin typeface="Baskerville Old Face" pitchFamily="18" charset="0"/>
              </a:rPr>
              <a:t>Parent: Can you divide this number up into 3 equal parts?</a:t>
            </a:r>
          </a:p>
          <a:p>
            <a:pPr>
              <a:buNone/>
            </a:pPr>
            <a:r>
              <a:rPr lang="en-US" sz="1600" dirty="0">
                <a:latin typeface="Baskerville Old Face" pitchFamily="18" charset="0"/>
              </a:rPr>
              <a:t>And so on ...</a:t>
            </a:r>
          </a:p>
          <a:p>
            <a:pPr>
              <a:buNone/>
            </a:pPr>
            <a:r>
              <a:rPr lang="en-US" sz="1600" dirty="0">
                <a:latin typeface="Baskerville Old Face" pitchFamily="18" charset="0"/>
              </a:rPr>
              <a:t>3. After you have guessed your child’s number, you choose a number and </a:t>
            </a:r>
            <a:r>
              <a:rPr lang="en-US" sz="1600" dirty="0" smtClean="0">
                <a:latin typeface="Baskerville Old Face" pitchFamily="18" charset="0"/>
              </a:rPr>
              <a:t>let your </a:t>
            </a:r>
            <a:r>
              <a:rPr lang="en-US" sz="1600" dirty="0">
                <a:latin typeface="Baskerville Old Face" pitchFamily="18" charset="0"/>
              </a:rPr>
              <a:t>child guess, asking similar </a:t>
            </a:r>
            <a:r>
              <a:rPr lang="en-US" sz="1600" dirty="0" smtClean="0">
                <a:latin typeface="Baskerville Old Face" pitchFamily="18" charset="0"/>
              </a:rPr>
              <a:t>questions.</a:t>
            </a:r>
          </a:p>
          <a:p>
            <a:pPr>
              <a:buNone/>
            </a:pPr>
            <a:r>
              <a:rPr lang="en-US" sz="1200" b="1" dirty="0" smtClean="0">
                <a:latin typeface="Baskerville Old Face" pitchFamily="18" charset="0"/>
              </a:rPr>
              <a:t>Let’s </a:t>
            </a:r>
            <a:r>
              <a:rPr lang="en-US" sz="1200" b="1" dirty="0">
                <a:latin typeface="Baskerville Old Face" pitchFamily="18" charset="0"/>
              </a:rPr>
              <a:t>Go </a:t>
            </a:r>
            <a:r>
              <a:rPr lang="en-US" sz="1200" b="1" dirty="0" smtClean="0">
                <a:latin typeface="Baskerville Old Face" pitchFamily="18" charset="0"/>
              </a:rPr>
              <a:t>On:  </a:t>
            </a:r>
            <a:r>
              <a:rPr lang="en-US" sz="1200" dirty="0" smtClean="0">
                <a:latin typeface="Baskerville Old Face" pitchFamily="18" charset="0"/>
              </a:rPr>
              <a:t>This </a:t>
            </a:r>
            <a:r>
              <a:rPr lang="en-US" sz="1200" dirty="0">
                <a:latin typeface="Baskerville Old Face" pitchFamily="18" charset="0"/>
              </a:rPr>
              <a:t>activity works on many different levels of math. The questions can serve </a:t>
            </a:r>
            <a:r>
              <a:rPr lang="en-US" sz="1200" dirty="0" smtClean="0">
                <a:latin typeface="Baskerville Old Face" pitchFamily="18" charset="0"/>
              </a:rPr>
              <a:t>as learning </a:t>
            </a:r>
            <a:r>
              <a:rPr lang="en-US" sz="1200" dirty="0">
                <a:latin typeface="Baskerville Old Face" pitchFamily="18" charset="0"/>
              </a:rPr>
              <a:t>tools for explaining concepts. </a:t>
            </a:r>
            <a:r>
              <a:rPr lang="en-US" sz="1200" dirty="0" smtClean="0">
                <a:latin typeface="Baskerville Old Face" pitchFamily="18" charset="0"/>
              </a:rPr>
              <a:t>For</a:t>
            </a:r>
          </a:p>
          <a:p>
            <a:pPr>
              <a:buNone/>
            </a:pPr>
            <a:r>
              <a:rPr lang="en-US" sz="1200" dirty="0" smtClean="0">
                <a:latin typeface="Baskerville Old Face" pitchFamily="18" charset="0"/>
              </a:rPr>
              <a:t>example</a:t>
            </a:r>
            <a:r>
              <a:rPr lang="en-US" sz="1200" dirty="0">
                <a:latin typeface="Baskerville Old Face" pitchFamily="18" charset="0"/>
              </a:rPr>
              <a:t>, you can take </a:t>
            </a:r>
            <a:r>
              <a:rPr lang="en-US" sz="1200" dirty="0" smtClean="0">
                <a:latin typeface="Baskerville Old Face" pitchFamily="18" charset="0"/>
              </a:rPr>
              <a:t>the opportunity </a:t>
            </a:r>
            <a:r>
              <a:rPr lang="en-US" sz="1200" dirty="0">
                <a:latin typeface="Baskerville Old Face" pitchFamily="18" charset="0"/>
              </a:rPr>
              <a:t>to explain even and odd numbers, place value, and other concepts.</a:t>
            </a:r>
          </a:p>
        </p:txBody>
      </p:sp>
      <p:pic>
        <p:nvPicPr>
          <p:cNvPr id="4" name="Picture 3" descr="math_estimate_s.gif"/>
          <p:cNvPicPr>
            <a:picLocks noChangeAspect="1"/>
          </p:cNvPicPr>
          <p:nvPr/>
        </p:nvPicPr>
        <p:blipFill>
          <a:blip r:embed="rId2"/>
          <a:stretch>
            <a:fillRect/>
          </a:stretch>
        </p:blipFill>
        <p:spPr>
          <a:xfrm>
            <a:off x="6096000" y="3581400"/>
            <a:ext cx="1762125" cy="1076325"/>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dime2.gif"/>
          <p:cNvPicPr>
            <a:picLocks noChangeAspect="1"/>
          </p:cNvPicPr>
          <p:nvPr/>
        </p:nvPicPr>
        <p:blipFill>
          <a:blip r:embed="rId2"/>
          <a:stretch>
            <a:fillRect/>
          </a:stretch>
        </p:blipFill>
        <p:spPr>
          <a:xfrm>
            <a:off x="4038600" y="2362200"/>
            <a:ext cx="857250" cy="1028700"/>
          </a:xfrm>
          <a:prstGeom prst="rect">
            <a:avLst/>
          </a:prstGeom>
        </p:spPr>
      </p:pic>
      <p:pic>
        <p:nvPicPr>
          <p:cNvPr id="13" name="Picture 12" descr="dime2.gif"/>
          <p:cNvPicPr>
            <a:picLocks noChangeAspect="1"/>
          </p:cNvPicPr>
          <p:nvPr/>
        </p:nvPicPr>
        <p:blipFill>
          <a:blip r:embed="rId2"/>
          <a:stretch>
            <a:fillRect/>
          </a:stretch>
        </p:blipFill>
        <p:spPr>
          <a:xfrm>
            <a:off x="2971800" y="2362200"/>
            <a:ext cx="857250" cy="1028700"/>
          </a:xfrm>
          <a:prstGeom prst="rect">
            <a:avLst/>
          </a:prstGeom>
        </p:spPr>
      </p:pic>
      <p:sp>
        <p:nvSpPr>
          <p:cNvPr id="2" name="Title 1"/>
          <p:cNvSpPr>
            <a:spLocks noGrp="1"/>
          </p:cNvSpPr>
          <p:nvPr>
            <p:ph type="title"/>
          </p:nvPr>
        </p:nvSpPr>
        <p:spPr>
          <a:xfrm>
            <a:off x="457200" y="228600"/>
            <a:ext cx="8229600" cy="685800"/>
          </a:xfrm>
        </p:spPr>
        <p:txBody>
          <a:bodyPr>
            <a:normAutofit fontScale="90000"/>
          </a:bodyPr>
          <a:lstStyle/>
          <a:p>
            <a:r>
              <a:rPr lang="en-US" dirty="0"/>
              <a:t>Money </a:t>
            </a:r>
            <a:r>
              <a:rPr lang="en-US" dirty="0" smtClean="0"/>
              <a:t>Match                      </a:t>
            </a:r>
            <a:r>
              <a:rPr lang="en-US" sz="1600" dirty="0" smtClean="0">
                <a:latin typeface="Baskerville Old Face" pitchFamily="18" charset="0"/>
              </a:rPr>
              <a:t>Number Sense and Numeration</a:t>
            </a:r>
            <a:endParaRPr lang="en-US" sz="1600" dirty="0"/>
          </a:p>
        </p:txBody>
      </p:sp>
      <p:sp>
        <p:nvSpPr>
          <p:cNvPr id="3" name="Content Placeholder 2"/>
          <p:cNvSpPr>
            <a:spLocks noGrp="1"/>
          </p:cNvSpPr>
          <p:nvPr>
            <p:ph idx="1"/>
          </p:nvPr>
        </p:nvSpPr>
        <p:spPr>
          <a:xfrm>
            <a:off x="228600" y="914400"/>
            <a:ext cx="8458200" cy="5638800"/>
          </a:xfrm>
        </p:spPr>
        <p:txBody>
          <a:bodyPr>
            <a:normAutofit fontScale="70000" lnSpcReduction="20000"/>
          </a:bodyPr>
          <a:lstStyle/>
          <a:p>
            <a:pPr>
              <a:buNone/>
            </a:pPr>
            <a:r>
              <a:rPr lang="en-US" b="1" dirty="0"/>
              <a:t>Goal:</a:t>
            </a:r>
          </a:p>
          <a:p>
            <a:pPr>
              <a:buNone/>
            </a:pPr>
            <a:r>
              <a:rPr lang="en-US" sz="2600" dirty="0"/>
              <a:t>To help your child count change (Lots of repetition will make it even more effective.)</a:t>
            </a:r>
          </a:p>
          <a:p>
            <a:pPr>
              <a:buNone/>
            </a:pPr>
            <a:r>
              <a:rPr lang="en-US" sz="2600" b="1" dirty="0"/>
              <a:t>What You Will Need:</a:t>
            </a:r>
          </a:p>
          <a:p>
            <a:pPr>
              <a:buNone/>
            </a:pPr>
            <a:r>
              <a:rPr lang="en-US" sz="2600" dirty="0" smtClean="0"/>
              <a:t>A </a:t>
            </a:r>
            <a:r>
              <a:rPr lang="en-US" sz="2600" dirty="0"/>
              <a:t>die to roll</a:t>
            </a:r>
          </a:p>
          <a:p>
            <a:pPr>
              <a:buNone/>
            </a:pPr>
            <a:r>
              <a:rPr lang="en-US" sz="2600" dirty="0" smtClean="0"/>
              <a:t>10 </a:t>
            </a:r>
            <a:r>
              <a:rPr lang="en-US" sz="2600" dirty="0"/>
              <a:t>of each coin (penny, nickel, dime)</a:t>
            </a:r>
          </a:p>
          <a:p>
            <a:pPr>
              <a:buNone/>
            </a:pPr>
            <a:r>
              <a:rPr lang="en-US" sz="2600" dirty="0" smtClean="0"/>
              <a:t>6 </a:t>
            </a:r>
            <a:r>
              <a:rPr lang="en-US" sz="2600" dirty="0"/>
              <a:t>quarters</a:t>
            </a:r>
          </a:p>
          <a:p>
            <a:pPr>
              <a:buNone/>
            </a:pPr>
            <a:endParaRPr lang="en-US" b="1" dirty="0" smtClean="0"/>
          </a:p>
          <a:p>
            <a:pPr>
              <a:buNone/>
            </a:pPr>
            <a:r>
              <a:rPr lang="en-US" b="1" dirty="0" smtClean="0"/>
              <a:t>Let’s </a:t>
            </a:r>
            <a:r>
              <a:rPr lang="en-US" b="1" dirty="0"/>
              <a:t>Go!</a:t>
            </a:r>
          </a:p>
          <a:p>
            <a:pPr>
              <a:buNone/>
            </a:pPr>
            <a:r>
              <a:rPr lang="en-US" dirty="0"/>
              <a:t>1. For young players (5- and 6-year-olds), use only</a:t>
            </a:r>
          </a:p>
          <a:p>
            <a:pPr>
              <a:buNone/>
            </a:pPr>
            <a:r>
              <a:rPr lang="en-US" dirty="0"/>
              <a:t>2 different coins (pennies and nickels or </a:t>
            </a:r>
            <a:r>
              <a:rPr lang="en-US" dirty="0" smtClean="0"/>
              <a:t>nickels and </a:t>
            </a:r>
            <a:r>
              <a:rPr lang="en-US" dirty="0"/>
              <a:t>dimes). Older children can use all the coins.</a:t>
            </a:r>
          </a:p>
          <a:p>
            <a:pPr>
              <a:buNone/>
            </a:pPr>
            <a:r>
              <a:rPr lang="en-US" dirty="0"/>
              <a:t>2. Explain that the object of the game is to be </a:t>
            </a:r>
            <a:r>
              <a:rPr lang="en-US" dirty="0" smtClean="0"/>
              <a:t>the first </a:t>
            </a:r>
            <a:r>
              <a:rPr lang="en-US" dirty="0"/>
              <a:t>player to earn a set amount (10 or 20 </a:t>
            </a:r>
            <a:r>
              <a:rPr lang="en-US" dirty="0" smtClean="0"/>
              <a:t>cents is </a:t>
            </a:r>
            <a:r>
              <a:rPr lang="en-US" dirty="0"/>
              <a:t>a good amount).</a:t>
            </a:r>
          </a:p>
          <a:p>
            <a:pPr>
              <a:buNone/>
            </a:pPr>
            <a:r>
              <a:rPr lang="en-US" dirty="0"/>
              <a:t>3. The first player rolls the die and gets </a:t>
            </a:r>
            <a:r>
              <a:rPr lang="en-US" dirty="0" smtClean="0"/>
              <a:t>the number </a:t>
            </a:r>
            <a:r>
              <a:rPr lang="en-US" dirty="0"/>
              <a:t>of pennies shown on the die.</a:t>
            </a:r>
          </a:p>
          <a:p>
            <a:pPr>
              <a:buNone/>
            </a:pPr>
            <a:r>
              <a:rPr lang="en-US" dirty="0"/>
              <a:t>4. Players take turns rolling the die to </a:t>
            </a:r>
            <a:r>
              <a:rPr lang="en-US" dirty="0" smtClean="0"/>
              <a:t>collect additional </a:t>
            </a:r>
            <a:r>
              <a:rPr lang="en-US" dirty="0"/>
              <a:t>coins.</a:t>
            </a:r>
          </a:p>
          <a:p>
            <a:pPr>
              <a:buNone/>
            </a:pPr>
            <a:r>
              <a:rPr lang="en-US" dirty="0"/>
              <a:t>5. As each player accumulates 5 pennies or </a:t>
            </a:r>
            <a:r>
              <a:rPr lang="en-US" dirty="0" smtClean="0"/>
              <a:t>more, the </a:t>
            </a:r>
            <a:r>
              <a:rPr lang="en-US" dirty="0"/>
              <a:t>5 pennies are traded for a nickel.</a:t>
            </a:r>
          </a:p>
          <a:p>
            <a:pPr>
              <a:buNone/>
            </a:pPr>
            <a:r>
              <a:rPr lang="en-US" dirty="0"/>
              <a:t>6. The first player to reach the set amount wins.</a:t>
            </a:r>
          </a:p>
          <a:p>
            <a:pPr>
              <a:buNone/>
            </a:pPr>
            <a:r>
              <a:rPr lang="en-US" dirty="0"/>
              <a:t>7. Add the quarter to the game when the children are ready.</a:t>
            </a:r>
          </a:p>
        </p:txBody>
      </p:sp>
      <p:pic>
        <p:nvPicPr>
          <p:cNvPr id="4" name="Picture 3" descr="dime2.gif"/>
          <p:cNvPicPr>
            <a:picLocks noChangeAspect="1"/>
          </p:cNvPicPr>
          <p:nvPr/>
        </p:nvPicPr>
        <p:blipFill>
          <a:blip r:embed="rId2"/>
          <a:stretch>
            <a:fillRect/>
          </a:stretch>
        </p:blipFill>
        <p:spPr>
          <a:xfrm>
            <a:off x="4267200" y="1524000"/>
            <a:ext cx="857250" cy="1028700"/>
          </a:xfrm>
          <a:prstGeom prst="rect">
            <a:avLst/>
          </a:prstGeom>
        </p:spPr>
      </p:pic>
      <p:pic>
        <p:nvPicPr>
          <p:cNvPr id="5" name="Picture 4" descr="dime2.gif"/>
          <p:cNvPicPr>
            <a:picLocks noChangeAspect="1"/>
          </p:cNvPicPr>
          <p:nvPr/>
        </p:nvPicPr>
        <p:blipFill>
          <a:blip r:embed="rId2"/>
          <a:stretch>
            <a:fillRect/>
          </a:stretch>
        </p:blipFill>
        <p:spPr>
          <a:xfrm>
            <a:off x="4876800" y="2286000"/>
            <a:ext cx="857250" cy="1028700"/>
          </a:xfrm>
          <a:prstGeom prst="rect">
            <a:avLst/>
          </a:prstGeom>
        </p:spPr>
      </p:pic>
      <p:pic>
        <p:nvPicPr>
          <p:cNvPr id="7" name="Picture 6" descr="dime2.gif"/>
          <p:cNvPicPr>
            <a:picLocks noChangeAspect="1"/>
          </p:cNvPicPr>
          <p:nvPr/>
        </p:nvPicPr>
        <p:blipFill>
          <a:blip r:embed="rId2"/>
          <a:stretch>
            <a:fillRect/>
          </a:stretch>
        </p:blipFill>
        <p:spPr>
          <a:xfrm>
            <a:off x="6705600" y="1295400"/>
            <a:ext cx="857250" cy="1028700"/>
          </a:xfrm>
          <a:prstGeom prst="rect">
            <a:avLst/>
          </a:prstGeom>
        </p:spPr>
      </p:pic>
      <p:pic>
        <p:nvPicPr>
          <p:cNvPr id="8" name="Picture 7" descr="dime2.gif"/>
          <p:cNvPicPr>
            <a:picLocks noChangeAspect="1"/>
          </p:cNvPicPr>
          <p:nvPr/>
        </p:nvPicPr>
        <p:blipFill>
          <a:blip r:embed="rId2"/>
          <a:stretch>
            <a:fillRect/>
          </a:stretch>
        </p:blipFill>
        <p:spPr>
          <a:xfrm>
            <a:off x="5562600" y="1447800"/>
            <a:ext cx="857250" cy="1028700"/>
          </a:xfrm>
          <a:prstGeom prst="rect">
            <a:avLst/>
          </a:prstGeom>
        </p:spPr>
      </p:pic>
      <p:pic>
        <p:nvPicPr>
          <p:cNvPr id="9" name="Picture 8" descr="dime2.gif"/>
          <p:cNvPicPr>
            <a:picLocks noChangeAspect="1"/>
          </p:cNvPicPr>
          <p:nvPr/>
        </p:nvPicPr>
        <p:blipFill>
          <a:blip r:embed="rId2"/>
          <a:stretch>
            <a:fillRect/>
          </a:stretch>
        </p:blipFill>
        <p:spPr>
          <a:xfrm>
            <a:off x="5943600" y="2362200"/>
            <a:ext cx="857250" cy="1028700"/>
          </a:xfrm>
          <a:prstGeom prst="rect">
            <a:avLst/>
          </a:prstGeom>
        </p:spPr>
      </p:pic>
      <p:pic>
        <p:nvPicPr>
          <p:cNvPr id="10" name="Picture 9" descr="dime2.gif"/>
          <p:cNvPicPr>
            <a:picLocks noChangeAspect="1"/>
          </p:cNvPicPr>
          <p:nvPr/>
        </p:nvPicPr>
        <p:blipFill>
          <a:blip r:embed="rId2"/>
          <a:stretch>
            <a:fillRect/>
          </a:stretch>
        </p:blipFill>
        <p:spPr>
          <a:xfrm>
            <a:off x="7086600" y="2286000"/>
            <a:ext cx="857250" cy="1028700"/>
          </a:xfrm>
          <a:prstGeom prst="rect">
            <a:avLst/>
          </a:prstGeom>
        </p:spPr>
      </p:pic>
      <p:pic>
        <p:nvPicPr>
          <p:cNvPr id="11" name="Picture 10" descr="dime2.gif"/>
          <p:cNvPicPr>
            <a:picLocks noChangeAspect="1"/>
          </p:cNvPicPr>
          <p:nvPr/>
        </p:nvPicPr>
        <p:blipFill>
          <a:blip r:embed="rId2"/>
          <a:stretch>
            <a:fillRect/>
          </a:stretch>
        </p:blipFill>
        <p:spPr>
          <a:xfrm>
            <a:off x="7848600" y="1676400"/>
            <a:ext cx="857250" cy="1028700"/>
          </a:xfrm>
          <a:prstGeom prst="rect">
            <a:avLst/>
          </a:prstGeom>
        </p:spPr>
      </p:pic>
      <p:pic>
        <p:nvPicPr>
          <p:cNvPr id="12" name="Picture 11" descr="dime2.gif"/>
          <p:cNvPicPr>
            <a:picLocks noChangeAspect="1"/>
          </p:cNvPicPr>
          <p:nvPr/>
        </p:nvPicPr>
        <p:blipFill>
          <a:blip r:embed="rId2"/>
          <a:stretch>
            <a:fillRect/>
          </a:stretch>
        </p:blipFill>
        <p:spPr>
          <a:xfrm>
            <a:off x="7772400" y="3048000"/>
            <a:ext cx="857250" cy="1028700"/>
          </a:xfrm>
          <a:prstGeom prst="rect">
            <a:avLst/>
          </a:prstGeom>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normAutofit fontScale="90000"/>
          </a:bodyPr>
          <a:lstStyle/>
          <a:p>
            <a:r>
              <a:rPr lang="en-US" dirty="0"/>
              <a:t>Numbers in the </a:t>
            </a:r>
            <a:r>
              <a:rPr lang="en-US" dirty="0" smtClean="0"/>
              <a:t>News          </a:t>
            </a:r>
            <a:r>
              <a:rPr lang="en-US" sz="1600" dirty="0" smtClean="0">
                <a:latin typeface="Baskerville Old Face" pitchFamily="18" charset="0"/>
              </a:rPr>
              <a:t>Number Sense and Numeration</a:t>
            </a:r>
            <a:endParaRPr lang="en-US" sz="1600" dirty="0"/>
          </a:p>
        </p:txBody>
      </p:sp>
      <p:sp>
        <p:nvSpPr>
          <p:cNvPr id="3" name="Content Placeholder 2"/>
          <p:cNvSpPr>
            <a:spLocks noGrp="1"/>
          </p:cNvSpPr>
          <p:nvPr>
            <p:ph idx="1"/>
          </p:nvPr>
        </p:nvSpPr>
        <p:spPr>
          <a:xfrm>
            <a:off x="228600" y="990600"/>
            <a:ext cx="8686800" cy="5562600"/>
          </a:xfrm>
        </p:spPr>
        <p:txBody>
          <a:bodyPr>
            <a:normAutofit fontScale="55000" lnSpcReduction="20000"/>
          </a:bodyPr>
          <a:lstStyle/>
          <a:p>
            <a:pPr>
              <a:buNone/>
            </a:pPr>
            <a:endParaRPr lang="en-US" dirty="0" smtClean="0"/>
          </a:p>
          <a:p>
            <a:pPr>
              <a:buNone/>
            </a:pPr>
            <a:r>
              <a:rPr lang="en-US" b="1" dirty="0" smtClean="0"/>
              <a:t>Goal</a:t>
            </a:r>
            <a:r>
              <a:rPr lang="en-US" b="1" dirty="0"/>
              <a:t>:</a:t>
            </a:r>
          </a:p>
          <a:p>
            <a:pPr>
              <a:buNone/>
            </a:pPr>
            <a:r>
              <a:rPr lang="en-US" dirty="0"/>
              <a:t>To help your child see that mathematical data is everywhere and can be </a:t>
            </a:r>
            <a:r>
              <a:rPr lang="en-US" dirty="0" smtClean="0"/>
              <a:t>used for </a:t>
            </a:r>
            <a:r>
              <a:rPr lang="en-US" dirty="0"/>
              <a:t>many purposes</a:t>
            </a:r>
          </a:p>
          <a:p>
            <a:pPr>
              <a:buNone/>
            </a:pPr>
            <a:endParaRPr lang="en-US" b="1" dirty="0" smtClean="0"/>
          </a:p>
          <a:p>
            <a:pPr>
              <a:buNone/>
            </a:pPr>
            <a:r>
              <a:rPr lang="en-US" b="1" dirty="0" smtClean="0"/>
              <a:t>What </a:t>
            </a:r>
            <a:r>
              <a:rPr lang="en-US" b="1" dirty="0"/>
              <a:t>You Will Need:</a:t>
            </a:r>
          </a:p>
          <a:p>
            <a:pPr>
              <a:buNone/>
            </a:pPr>
            <a:r>
              <a:rPr lang="en-US" dirty="0" smtClean="0"/>
              <a:t>Newspapers</a:t>
            </a:r>
            <a:endParaRPr lang="en-US" dirty="0"/>
          </a:p>
          <a:p>
            <a:pPr>
              <a:buNone/>
            </a:pPr>
            <a:r>
              <a:rPr lang="en-US" dirty="0" smtClean="0"/>
              <a:t>Crayons </a:t>
            </a:r>
            <a:r>
              <a:rPr lang="en-US" dirty="0"/>
              <a:t>or colored pencils</a:t>
            </a:r>
          </a:p>
          <a:p>
            <a:pPr>
              <a:buNone/>
            </a:pPr>
            <a:endParaRPr lang="en-US" b="1" dirty="0" smtClean="0"/>
          </a:p>
          <a:p>
            <a:pPr>
              <a:buNone/>
            </a:pPr>
            <a:r>
              <a:rPr lang="en-US" b="1" dirty="0" smtClean="0"/>
              <a:t>Let’s </a:t>
            </a:r>
            <a:r>
              <a:rPr lang="en-US" b="1" dirty="0"/>
              <a:t>Go!</a:t>
            </a:r>
          </a:p>
          <a:p>
            <a:pPr>
              <a:buNone/>
            </a:pPr>
            <a:r>
              <a:rPr lang="en-US" dirty="0" smtClean="0"/>
              <a:t>1. Have </a:t>
            </a:r>
            <a:r>
              <a:rPr lang="en-US" dirty="0"/>
              <a:t>your child find and circle with different colored markers the </a:t>
            </a:r>
            <a:r>
              <a:rPr lang="en-US" dirty="0" smtClean="0"/>
              <a:t>following things </a:t>
            </a:r>
            <a:r>
              <a:rPr lang="en-US" dirty="0"/>
              <a:t>in the newspaper</a:t>
            </a:r>
            <a:r>
              <a:rPr lang="en-US" dirty="0" smtClean="0"/>
              <a:t>:</a:t>
            </a:r>
          </a:p>
          <a:p>
            <a:pPr>
              <a:buFont typeface="Wingdings" pitchFamily="2" charset="2"/>
              <a:buChar char="ü"/>
            </a:pPr>
            <a:r>
              <a:rPr lang="en-US" dirty="0" smtClean="0"/>
              <a:t> </a:t>
            </a:r>
            <a:r>
              <a:rPr lang="en-US" dirty="0"/>
              <a:t>a </a:t>
            </a:r>
            <a:r>
              <a:rPr lang="en-US" dirty="0" smtClean="0"/>
              <a:t>graph</a:t>
            </a:r>
          </a:p>
          <a:p>
            <a:pPr>
              <a:buFont typeface="Wingdings" pitchFamily="2" charset="2"/>
              <a:buChar char="ü"/>
            </a:pPr>
            <a:r>
              <a:rPr lang="en-US" dirty="0" smtClean="0"/>
              <a:t>a </a:t>
            </a:r>
            <a:r>
              <a:rPr lang="en-US" dirty="0"/>
              <a:t>number less than </a:t>
            </a:r>
            <a:r>
              <a:rPr lang="en-US" dirty="0" smtClean="0"/>
              <a:t>10</a:t>
            </a:r>
          </a:p>
          <a:p>
            <a:pPr>
              <a:buFont typeface="Wingdings" pitchFamily="2" charset="2"/>
              <a:buChar char="ü"/>
            </a:pPr>
            <a:r>
              <a:rPr lang="en-US" dirty="0" smtClean="0"/>
              <a:t>something </a:t>
            </a:r>
            <a:r>
              <a:rPr lang="en-US" dirty="0"/>
              <a:t>that comes in 2s, 3s, </a:t>
            </a:r>
            <a:r>
              <a:rPr lang="en-US" dirty="0" smtClean="0"/>
              <a:t>4s</a:t>
            </a:r>
          </a:p>
          <a:p>
            <a:pPr>
              <a:buFont typeface="Wingdings" pitchFamily="2" charset="2"/>
              <a:buChar char="ü"/>
            </a:pPr>
            <a:r>
              <a:rPr lang="en-US" dirty="0" smtClean="0"/>
              <a:t>a </a:t>
            </a:r>
            <a:r>
              <a:rPr lang="en-US" dirty="0"/>
              <a:t>number more than </a:t>
            </a:r>
            <a:r>
              <a:rPr lang="en-US" dirty="0" smtClean="0"/>
              <a:t>50</a:t>
            </a:r>
          </a:p>
          <a:p>
            <a:pPr>
              <a:buFont typeface="Wingdings" pitchFamily="2" charset="2"/>
              <a:buChar char="ü"/>
            </a:pPr>
            <a:r>
              <a:rPr lang="en-US" dirty="0" smtClean="0"/>
              <a:t>the </a:t>
            </a:r>
            <a:r>
              <a:rPr lang="en-US" dirty="0"/>
              <a:t>days of the </a:t>
            </a:r>
            <a:r>
              <a:rPr lang="en-US" dirty="0" smtClean="0"/>
              <a:t>week</a:t>
            </a:r>
          </a:p>
          <a:p>
            <a:pPr>
              <a:buFont typeface="Wingdings" pitchFamily="2" charset="2"/>
              <a:buChar char="ü"/>
            </a:pPr>
            <a:r>
              <a:rPr lang="en-US" dirty="0" smtClean="0"/>
              <a:t>a </a:t>
            </a:r>
            <a:r>
              <a:rPr lang="en-US" dirty="0"/>
              <a:t>number more than </a:t>
            </a:r>
            <a:r>
              <a:rPr lang="en-US" dirty="0" smtClean="0"/>
              <a:t>100</a:t>
            </a:r>
          </a:p>
          <a:p>
            <a:pPr>
              <a:buFont typeface="Wingdings" pitchFamily="2" charset="2"/>
              <a:buChar char="ü"/>
            </a:pPr>
            <a:r>
              <a:rPr lang="en-US" dirty="0" smtClean="0"/>
              <a:t>a </a:t>
            </a:r>
            <a:r>
              <a:rPr lang="en-US" dirty="0"/>
              <a:t>number that is more than 100 but less than </a:t>
            </a:r>
            <a:r>
              <a:rPr lang="en-US" dirty="0" smtClean="0"/>
              <a:t>999</a:t>
            </a:r>
          </a:p>
          <a:p>
            <a:pPr>
              <a:buFont typeface="Wingdings" pitchFamily="2" charset="2"/>
              <a:buChar char="ü"/>
            </a:pPr>
            <a:r>
              <a:rPr lang="en-US" dirty="0" smtClean="0"/>
              <a:t>a </a:t>
            </a:r>
            <a:r>
              <a:rPr lang="en-US" dirty="0"/>
              <a:t>symbol or word for inches, feet, or </a:t>
            </a:r>
            <a:r>
              <a:rPr lang="en-US" dirty="0" smtClean="0"/>
              <a:t>yards</a:t>
            </a:r>
          </a:p>
          <a:p>
            <a:pPr>
              <a:buFont typeface="Wingdings" pitchFamily="2" charset="2"/>
              <a:buChar char="ü"/>
            </a:pPr>
            <a:r>
              <a:rPr lang="en-US" dirty="0" smtClean="0"/>
              <a:t>a </a:t>
            </a:r>
            <a:r>
              <a:rPr lang="en-US" dirty="0"/>
              <a:t>schedule of some </a:t>
            </a:r>
            <a:r>
              <a:rPr lang="en-US" dirty="0" smtClean="0"/>
              <a:t>kind</a:t>
            </a:r>
          </a:p>
          <a:p>
            <a:pPr>
              <a:buFont typeface="Wingdings" pitchFamily="2" charset="2"/>
              <a:buChar char="ü"/>
            </a:pPr>
            <a:r>
              <a:rPr lang="en-US" dirty="0" smtClean="0"/>
              <a:t>a triangle</a:t>
            </a:r>
          </a:p>
          <a:p>
            <a:pPr>
              <a:buFont typeface="Wingdings" pitchFamily="2" charset="2"/>
              <a:buChar char="ü"/>
            </a:pPr>
            <a:r>
              <a:rPr lang="en-US" dirty="0" smtClean="0"/>
              <a:t>a </a:t>
            </a:r>
            <a:r>
              <a:rPr lang="en-US" dirty="0"/>
              <a:t>weather </a:t>
            </a:r>
            <a:r>
              <a:rPr lang="en-US" dirty="0" smtClean="0"/>
              <a:t>symbol</a:t>
            </a:r>
          </a:p>
          <a:p>
            <a:pPr>
              <a:buFont typeface="Wingdings" pitchFamily="2" charset="2"/>
              <a:buChar char="ü"/>
            </a:pPr>
            <a:r>
              <a:rPr lang="en-US" dirty="0" smtClean="0"/>
              <a:t>a </a:t>
            </a:r>
            <a:r>
              <a:rPr lang="en-US" dirty="0"/>
              <a:t>percent </a:t>
            </a:r>
            <a:r>
              <a:rPr lang="en-US" dirty="0" smtClean="0"/>
              <a:t>sign</a:t>
            </a:r>
          </a:p>
          <a:p>
            <a:pPr>
              <a:buFont typeface="Wingdings" pitchFamily="2" charset="2"/>
              <a:buChar char="ü"/>
            </a:pPr>
            <a:r>
              <a:rPr lang="en-US" dirty="0" smtClean="0"/>
              <a:t>sports </a:t>
            </a:r>
            <a:r>
              <a:rPr lang="en-US" dirty="0"/>
              <a:t>statistics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533400"/>
          </a:xfrm>
        </p:spPr>
        <p:txBody>
          <a:bodyPr>
            <a:normAutofit fontScale="90000"/>
          </a:bodyPr>
          <a:lstStyle/>
          <a:p>
            <a:r>
              <a:rPr lang="en-US" dirty="0"/>
              <a:t>Napkin </a:t>
            </a:r>
            <a:r>
              <a:rPr lang="en-US" dirty="0" smtClean="0"/>
              <a:t>Fractions                 </a:t>
            </a:r>
            <a:r>
              <a:rPr lang="en-US" sz="1600" dirty="0" smtClean="0">
                <a:latin typeface="Baskerville Old Face" pitchFamily="18" charset="0"/>
              </a:rPr>
              <a:t>Number Sense and Numeration</a:t>
            </a:r>
            <a:endParaRPr lang="en-US" sz="1600" dirty="0"/>
          </a:p>
        </p:txBody>
      </p:sp>
      <p:sp>
        <p:nvSpPr>
          <p:cNvPr id="3" name="Content Placeholder 2"/>
          <p:cNvSpPr>
            <a:spLocks noGrp="1"/>
          </p:cNvSpPr>
          <p:nvPr>
            <p:ph idx="1"/>
          </p:nvPr>
        </p:nvSpPr>
        <p:spPr>
          <a:xfrm>
            <a:off x="457200" y="1066800"/>
            <a:ext cx="8229600" cy="5486400"/>
          </a:xfrm>
        </p:spPr>
        <p:txBody>
          <a:bodyPr>
            <a:normAutofit fontScale="55000" lnSpcReduction="20000"/>
          </a:bodyPr>
          <a:lstStyle/>
          <a:p>
            <a:pPr>
              <a:buNone/>
            </a:pPr>
            <a:r>
              <a:rPr lang="en-US" b="1" dirty="0"/>
              <a:t>Goal:</a:t>
            </a:r>
          </a:p>
          <a:p>
            <a:pPr>
              <a:buNone/>
            </a:pPr>
            <a:r>
              <a:rPr lang="en-US" dirty="0"/>
              <a:t>To help your child connect mathematical concepts to real objects and </a:t>
            </a:r>
            <a:r>
              <a:rPr lang="en-US" dirty="0" smtClean="0"/>
              <a:t>make learning </a:t>
            </a:r>
            <a:r>
              <a:rPr lang="en-US" dirty="0"/>
              <a:t>fractions fun!</a:t>
            </a:r>
          </a:p>
          <a:p>
            <a:pPr>
              <a:buNone/>
            </a:pPr>
            <a:endParaRPr lang="en-US" dirty="0" smtClean="0"/>
          </a:p>
          <a:p>
            <a:pPr>
              <a:buNone/>
            </a:pPr>
            <a:r>
              <a:rPr lang="en-US" b="1" dirty="0" smtClean="0"/>
              <a:t>What </a:t>
            </a:r>
            <a:r>
              <a:rPr lang="en-US" b="1" dirty="0"/>
              <a:t>You Will Need:</a:t>
            </a:r>
          </a:p>
          <a:p>
            <a:pPr>
              <a:buFont typeface="Wingdings" pitchFamily="2" charset="2"/>
              <a:buChar char="ü"/>
            </a:pPr>
            <a:r>
              <a:rPr lang="en-US" dirty="0" smtClean="0"/>
              <a:t>Paper </a:t>
            </a:r>
            <a:r>
              <a:rPr lang="en-US" dirty="0"/>
              <a:t>napkins or square paper towels</a:t>
            </a:r>
          </a:p>
          <a:p>
            <a:pPr>
              <a:buFont typeface="Wingdings" pitchFamily="2" charset="2"/>
              <a:buChar char="ü"/>
            </a:pPr>
            <a:r>
              <a:rPr lang="en-US" dirty="0" smtClean="0"/>
              <a:t>Pencils</a:t>
            </a:r>
            <a:r>
              <a:rPr lang="en-US" dirty="0"/>
              <a:t>, crayons, or markers</a:t>
            </a:r>
          </a:p>
          <a:p>
            <a:pPr>
              <a:buNone/>
            </a:pPr>
            <a:endParaRPr lang="en-US" dirty="0" smtClean="0"/>
          </a:p>
          <a:p>
            <a:pPr>
              <a:buNone/>
            </a:pPr>
            <a:r>
              <a:rPr lang="en-US" b="1" dirty="0" smtClean="0"/>
              <a:t>Let’s </a:t>
            </a:r>
            <a:r>
              <a:rPr lang="en-US" b="1" dirty="0"/>
              <a:t>Go!</a:t>
            </a:r>
          </a:p>
          <a:p>
            <a:pPr>
              <a:buNone/>
            </a:pPr>
            <a:r>
              <a:rPr lang="en-US" dirty="0"/>
              <a:t>1. Start by folding the napkin into two halves. Unfold and label each </a:t>
            </a:r>
            <a:r>
              <a:rPr lang="en-US" dirty="0" smtClean="0"/>
              <a:t>side: 1/2 </a:t>
            </a:r>
            <a:r>
              <a:rPr lang="en-US" dirty="0"/>
              <a:t>= one half.</a:t>
            </a:r>
          </a:p>
          <a:p>
            <a:pPr>
              <a:buNone/>
            </a:pPr>
            <a:r>
              <a:rPr lang="en-US" dirty="0"/>
              <a:t>2. Then fold again to make four quarters. Again, unfold and label each fourth.</a:t>
            </a:r>
          </a:p>
          <a:p>
            <a:pPr>
              <a:buNone/>
            </a:pPr>
            <a:r>
              <a:rPr lang="en-US" dirty="0"/>
              <a:t>3. Be sure to talk about what you are doing as you fold. </a:t>
            </a:r>
            <a:r>
              <a:rPr lang="en-US" i="1" dirty="0"/>
              <a:t>Example: “If we </a:t>
            </a:r>
            <a:r>
              <a:rPr lang="en-US" i="1" dirty="0" smtClean="0"/>
              <a:t>fold </a:t>
            </a:r>
            <a:r>
              <a:rPr lang="en-US" dirty="0" smtClean="0"/>
              <a:t>these </a:t>
            </a:r>
            <a:r>
              <a:rPr lang="en-US" dirty="0"/>
              <a:t>halves in half again, we get four squares when we unfold it. Let’s </a:t>
            </a:r>
            <a:r>
              <a:rPr lang="en-US" dirty="0" smtClean="0"/>
              <a:t>label these </a:t>
            </a:r>
            <a:r>
              <a:rPr lang="en-US" dirty="0"/>
              <a:t>1/4 = one fourth.”</a:t>
            </a:r>
          </a:p>
          <a:p>
            <a:pPr>
              <a:buNone/>
            </a:pPr>
            <a:r>
              <a:rPr lang="en-US" dirty="0"/>
              <a:t>4. Move on to eighths and sixteenths.</a:t>
            </a:r>
          </a:p>
          <a:p>
            <a:pPr>
              <a:buNone/>
            </a:pPr>
            <a:r>
              <a:rPr lang="en-US" dirty="0"/>
              <a:t>5. Talk together about the relationships you see. </a:t>
            </a:r>
            <a:r>
              <a:rPr lang="en-US" i="1" dirty="0"/>
              <a:t>Example: How many </a:t>
            </a:r>
            <a:r>
              <a:rPr lang="en-US" i="1" dirty="0" smtClean="0"/>
              <a:t>fourths </a:t>
            </a:r>
            <a:r>
              <a:rPr lang="en-US" dirty="0" smtClean="0"/>
              <a:t>do </a:t>
            </a:r>
            <a:r>
              <a:rPr lang="en-US" dirty="0"/>
              <a:t>you see in each </a:t>
            </a:r>
            <a:r>
              <a:rPr lang="en-US" dirty="0" smtClean="0"/>
              <a:t>half?</a:t>
            </a:r>
          </a:p>
          <a:p>
            <a:pPr>
              <a:buNone/>
            </a:pPr>
            <a:r>
              <a:rPr lang="en-US" dirty="0"/>
              <a:t>	</a:t>
            </a:r>
            <a:r>
              <a:rPr lang="en-US" dirty="0" smtClean="0"/>
              <a:t>Which </a:t>
            </a:r>
            <a:r>
              <a:rPr lang="en-US" dirty="0"/>
              <a:t>is bigger: one half or one sixteenth?</a:t>
            </a:r>
          </a:p>
          <a:p>
            <a:pPr>
              <a:buNone/>
            </a:pPr>
            <a:endParaRPr lang="en-US" dirty="0" smtClean="0"/>
          </a:p>
          <a:p>
            <a:pPr>
              <a:buNone/>
            </a:pPr>
            <a:r>
              <a:rPr lang="en-US" b="1" dirty="0" smtClean="0"/>
              <a:t>Let’s </a:t>
            </a:r>
            <a:r>
              <a:rPr lang="en-US" b="1" dirty="0"/>
              <a:t>Go On!</a:t>
            </a:r>
          </a:p>
          <a:p>
            <a:pPr>
              <a:buNone/>
            </a:pPr>
            <a:r>
              <a:rPr lang="en-US" dirty="0" smtClean="0"/>
              <a:t>6</a:t>
            </a:r>
            <a:r>
              <a:rPr lang="en-US" dirty="0"/>
              <a:t>. Use a Hershey® bar to have more fun with fractions. Remove the </a:t>
            </a:r>
            <a:r>
              <a:rPr lang="en-US" dirty="0" smtClean="0"/>
              <a:t>outside wrapper </a:t>
            </a:r>
            <a:r>
              <a:rPr lang="en-US" dirty="0"/>
              <a:t>and rub softly over the foil wrap so you can see the sections of the bar.</a:t>
            </a:r>
          </a:p>
          <a:p>
            <a:pPr>
              <a:buNone/>
            </a:pPr>
            <a:r>
              <a:rPr lang="en-US" dirty="0"/>
              <a:t>7. Talk about how each small section is part of the whole bar. Can your </a:t>
            </a:r>
            <a:r>
              <a:rPr lang="en-US" dirty="0" smtClean="0"/>
              <a:t>child find </a:t>
            </a:r>
            <a:r>
              <a:rPr lang="en-US" dirty="0"/>
              <a:t>how many sections are in 1/2 of the bar? 1/4 of the bar? How much </a:t>
            </a:r>
            <a:r>
              <a:rPr lang="en-US" dirty="0" smtClean="0"/>
              <a:t>of the </a:t>
            </a:r>
            <a:r>
              <a:rPr lang="en-US" dirty="0"/>
              <a:t>bar is one section (1/12). How many in 1/12 or in 1/2? How many 1/8 </a:t>
            </a:r>
            <a:r>
              <a:rPr lang="en-US" dirty="0" smtClean="0"/>
              <a:t>in 1/4</a:t>
            </a:r>
            <a:r>
              <a:rPr lang="en-US" dirty="0"/>
              <a:t>? If you share the chocolate bar when you’re done, this activity </a:t>
            </a:r>
            <a:r>
              <a:rPr lang="en-US" dirty="0" smtClean="0"/>
              <a:t>will appeal </a:t>
            </a:r>
            <a:r>
              <a:rPr lang="en-US" dirty="0"/>
              <a:t>to almost every child!</a:t>
            </a:r>
          </a:p>
          <a:p>
            <a:pPr>
              <a:buNone/>
            </a:pP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09600"/>
          </a:xfrm>
        </p:spPr>
        <p:txBody>
          <a:bodyPr>
            <a:normAutofit fontScale="90000"/>
          </a:bodyPr>
          <a:lstStyle/>
          <a:p>
            <a:r>
              <a:rPr lang="en-US" dirty="0"/>
              <a:t>Playing Card Place </a:t>
            </a:r>
            <a:r>
              <a:rPr lang="en-US" dirty="0" smtClean="0"/>
              <a:t>Value     </a:t>
            </a:r>
            <a:r>
              <a:rPr lang="en-US" sz="1600" dirty="0" smtClean="0">
                <a:latin typeface="Baskerville Old Face" pitchFamily="18" charset="0"/>
              </a:rPr>
              <a:t>Number Sense and Numeration</a:t>
            </a:r>
            <a:endParaRPr lang="en-US" sz="1600" dirty="0"/>
          </a:p>
        </p:txBody>
      </p:sp>
      <p:sp>
        <p:nvSpPr>
          <p:cNvPr id="3" name="Content Placeholder 2"/>
          <p:cNvSpPr>
            <a:spLocks noGrp="1"/>
          </p:cNvSpPr>
          <p:nvPr>
            <p:ph idx="1"/>
          </p:nvPr>
        </p:nvSpPr>
        <p:spPr>
          <a:xfrm>
            <a:off x="152400" y="914400"/>
            <a:ext cx="8915400" cy="5638800"/>
          </a:xfrm>
        </p:spPr>
        <p:txBody>
          <a:bodyPr>
            <a:normAutofit fontScale="55000" lnSpcReduction="20000"/>
          </a:bodyPr>
          <a:lstStyle/>
          <a:p>
            <a:pPr>
              <a:buNone/>
            </a:pPr>
            <a:r>
              <a:rPr lang="en-US" b="1" dirty="0"/>
              <a:t>Goal:</a:t>
            </a:r>
          </a:p>
          <a:p>
            <a:pPr>
              <a:buNone/>
            </a:pPr>
            <a:r>
              <a:rPr lang="en-US" dirty="0"/>
              <a:t>To help your child learn place value</a:t>
            </a:r>
          </a:p>
          <a:p>
            <a:pPr>
              <a:buNone/>
            </a:pPr>
            <a:endParaRPr lang="en-US" dirty="0" smtClean="0"/>
          </a:p>
          <a:p>
            <a:pPr>
              <a:buNone/>
            </a:pPr>
            <a:r>
              <a:rPr lang="en-US" b="1" dirty="0" smtClean="0"/>
              <a:t>What </a:t>
            </a:r>
            <a:r>
              <a:rPr lang="en-US" b="1" dirty="0"/>
              <a:t>You Will Need:</a:t>
            </a:r>
          </a:p>
          <a:p>
            <a:pPr>
              <a:buFont typeface="Wingdings" pitchFamily="2" charset="2"/>
              <a:buChar char="ü"/>
            </a:pPr>
            <a:r>
              <a:rPr lang="en-US" dirty="0" smtClean="0"/>
              <a:t>Deck </a:t>
            </a:r>
            <a:r>
              <a:rPr lang="en-US" dirty="0"/>
              <a:t>of cards</a:t>
            </a:r>
          </a:p>
          <a:p>
            <a:pPr>
              <a:buFont typeface="Wingdings" pitchFamily="2" charset="2"/>
              <a:buChar char="ü"/>
            </a:pPr>
            <a:r>
              <a:rPr lang="en-US" dirty="0" smtClean="0"/>
              <a:t>Paper </a:t>
            </a:r>
            <a:r>
              <a:rPr lang="en-US" dirty="0"/>
              <a:t>and pencil</a:t>
            </a:r>
          </a:p>
          <a:p>
            <a:pPr>
              <a:buFont typeface="Wingdings" pitchFamily="2" charset="2"/>
              <a:buChar char="ü"/>
            </a:pPr>
            <a:r>
              <a:rPr lang="en-US" dirty="0" smtClean="0"/>
              <a:t>2 </a:t>
            </a:r>
            <a:r>
              <a:rPr lang="en-US" dirty="0"/>
              <a:t>or more players</a:t>
            </a:r>
          </a:p>
          <a:p>
            <a:pPr>
              <a:buNone/>
            </a:pPr>
            <a:endParaRPr lang="en-US" dirty="0" smtClean="0"/>
          </a:p>
          <a:p>
            <a:pPr>
              <a:buNone/>
            </a:pPr>
            <a:r>
              <a:rPr lang="en-US" b="1" dirty="0" smtClean="0"/>
              <a:t>Let’s </a:t>
            </a:r>
            <a:r>
              <a:rPr lang="en-US" b="1" dirty="0"/>
              <a:t>Go!</a:t>
            </a:r>
          </a:p>
          <a:p>
            <a:pPr>
              <a:buNone/>
            </a:pPr>
            <a:r>
              <a:rPr lang="en-US" dirty="0"/>
              <a:t>1. The object is to create the number with the most value (the highest number.)</a:t>
            </a:r>
          </a:p>
          <a:p>
            <a:pPr>
              <a:buNone/>
            </a:pPr>
            <a:r>
              <a:rPr lang="en-US" dirty="0"/>
              <a:t>2. Start by having each player draw 3 boxes on a sheet of paper.</a:t>
            </a:r>
          </a:p>
          <a:p>
            <a:pPr>
              <a:buNone/>
            </a:pPr>
            <a:r>
              <a:rPr lang="en-US" dirty="0" smtClean="0"/>
              <a:t>3</a:t>
            </a:r>
            <a:r>
              <a:rPr lang="en-US" dirty="0"/>
              <a:t>. Next, show your child a deck of cards (with the face cards removed). If s/he </a:t>
            </a:r>
            <a:r>
              <a:rPr lang="en-US" dirty="0" smtClean="0"/>
              <a:t>is very </a:t>
            </a:r>
            <a:r>
              <a:rPr lang="en-US" dirty="0"/>
              <a:t>young, explain the meaning of the numbers and symbols on the </a:t>
            </a:r>
            <a:r>
              <a:rPr lang="en-US" dirty="0" smtClean="0"/>
              <a:t>cards. Tell </a:t>
            </a:r>
            <a:r>
              <a:rPr lang="en-US" dirty="0"/>
              <a:t>her/him that s/he will be drawing cards from the deck to find </a:t>
            </a:r>
            <a:r>
              <a:rPr lang="en-US" dirty="0" smtClean="0"/>
              <a:t>the numerals </a:t>
            </a:r>
            <a:r>
              <a:rPr lang="en-US" dirty="0"/>
              <a:t>they will use to fill in their boxes.</a:t>
            </a:r>
          </a:p>
          <a:p>
            <a:pPr>
              <a:buNone/>
            </a:pPr>
            <a:r>
              <a:rPr lang="en-US" dirty="0"/>
              <a:t>4. The value of the cards will be as follows:</a:t>
            </a:r>
          </a:p>
          <a:p>
            <a:pPr>
              <a:buNone/>
            </a:pPr>
            <a:r>
              <a:rPr lang="en-US" dirty="0"/>
              <a:t>Ace=1 2=2 3=3 4=4 5=5 6=6 7=7 8=8 9=9 10=0</a:t>
            </a:r>
          </a:p>
          <a:p>
            <a:pPr>
              <a:buNone/>
            </a:pPr>
            <a:r>
              <a:rPr lang="en-US" dirty="0"/>
              <a:t>5. Begin by drawing one card. Ask each player to write the number </a:t>
            </a:r>
            <a:r>
              <a:rPr lang="en-US" dirty="0" smtClean="0"/>
              <a:t>represented on </a:t>
            </a:r>
            <a:r>
              <a:rPr lang="en-US" dirty="0"/>
              <a:t>the card in one of their three boxes, reminding them that the goal is </a:t>
            </a:r>
            <a:r>
              <a:rPr lang="en-US" dirty="0" smtClean="0"/>
              <a:t>to create </a:t>
            </a:r>
            <a:r>
              <a:rPr lang="en-US" dirty="0"/>
              <a:t>the highest number. </a:t>
            </a:r>
            <a:r>
              <a:rPr lang="en-US" i="1" dirty="0"/>
              <a:t>Example: A 5 of hearts is drawn. Player one puts </a:t>
            </a:r>
            <a:r>
              <a:rPr lang="en-US" i="1" dirty="0" smtClean="0"/>
              <a:t>a </a:t>
            </a:r>
            <a:r>
              <a:rPr lang="en-US" dirty="0" smtClean="0"/>
              <a:t>5 </a:t>
            </a:r>
            <a:r>
              <a:rPr lang="en-US" dirty="0"/>
              <a:t>in box #1. Player two puts a 5 in box #3</a:t>
            </a:r>
            <a:r>
              <a:rPr lang="en-US" dirty="0" smtClean="0"/>
              <a:t>.</a:t>
            </a:r>
            <a:endParaRPr lang="en-US" dirty="0"/>
          </a:p>
          <a:p>
            <a:pPr>
              <a:buNone/>
            </a:pPr>
            <a:r>
              <a:rPr lang="en-US" dirty="0"/>
              <a:t>6. Continue until all boxes are filled. Which player has the higher number?</a:t>
            </a:r>
          </a:p>
          <a:p>
            <a:pPr>
              <a:buNone/>
            </a:pPr>
            <a:r>
              <a:rPr lang="en-US" dirty="0"/>
              <a:t>7. As the players gain experience with the game, they will learn to put </a:t>
            </a:r>
            <a:r>
              <a:rPr lang="en-US" dirty="0" smtClean="0"/>
              <a:t>smaller numbers </a:t>
            </a:r>
            <a:r>
              <a:rPr lang="en-US" dirty="0"/>
              <a:t>in the “ones” and “tens” place; higher numbers need to go in </a:t>
            </a:r>
            <a:r>
              <a:rPr lang="en-US" dirty="0" smtClean="0"/>
              <a:t>the “hundreds</a:t>
            </a:r>
            <a:r>
              <a:rPr lang="en-US" dirty="0"/>
              <a:t>” and “tens” value.</a:t>
            </a:r>
          </a:p>
          <a:p>
            <a:pPr>
              <a:buNone/>
            </a:pPr>
            <a:endParaRPr lang="en-US" b="1" i="1" dirty="0" smtClean="0"/>
          </a:p>
          <a:p>
            <a:pPr>
              <a:buNone/>
            </a:pPr>
            <a:r>
              <a:rPr lang="en-US" b="1" i="1" dirty="0" smtClean="0"/>
              <a:t>Variations</a:t>
            </a:r>
            <a:r>
              <a:rPr lang="en-US" b="1" i="1" dirty="0"/>
              <a:t>: </a:t>
            </a:r>
            <a:r>
              <a:rPr lang="en-US" b="1" i="1" dirty="0" smtClean="0"/>
              <a:t> </a:t>
            </a:r>
          </a:p>
          <a:p>
            <a:pPr>
              <a:buNone/>
            </a:pPr>
            <a:r>
              <a:rPr lang="en-US" dirty="0" smtClean="0">
                <a:latin typeface="Baskerville Old Face" pitchFamily="18" charset="0"/>
              </a:rPr>
              <a:t>Add </a:t>
            </a:r>
            <a:r>
              <a:rPr lang="en-US" dirty="0">
                <a:latin typeface="Baskerville Old Face" pitchFamily="18" charset="0"/>
              </a:rPr>
              <a:t>more place value, using 4, 5, 6, or more boxes.</a:t>
            </a:r>
          </a:p>
          <a:p>
            <a:pPr>
              <a:buNone/>
            </a:pPr>
            <a:r>
              <a:rPr lang="en-US" dirty="0" smtClean="0">
                <a:latin typeface="Baskerville Old Face" pitchFamily="18" charset="0"/>
              </a:rPr>
              <a:t>Add </a:t>
            </a:r>
            <a:r>
              <a:rPr lang="en-US" dirty="0">
                <a:latin typeface="Baskerville Old Face" pitchFamily="18" charset="0"/>
              </a:rPr>
              <a:t>a discard box where each player can throw away </a:t>
            </a:r>
            <a:r>
              <a:rPr lang="en-US" dirty="0" smtClean="0">
                <a:latin typeface="Baskerville Old Face" pitchFamily="18" charset="0"/>
              </a:rPr>
              <a:t>one </a:t>
            </a:r>
            <a:r>
              <a:rPr lang="en-US" dirty="0">
                <a:latin typeface="Baskerville Old Face" pitchFamily="18" charset="0"/>
              </a:rPr>
              <a:t>number of their choice during the game.</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533400"/>
          </a:xfrm>
        </p:spPr>
        <p:txBody>
          <a:bodyPr>
            <a:normAutofit fontScale="90000"/>
          </a:bodyPr>
          <a:lstStyle/>
          <a:p>
            <a:r>
              <a:rPr lang="en-US" dirty="0">
                <a:latin typeface="Baskerville Old Face" pitchFamily="18" charset="0"/>
              </a:rPr>
              <a:t>Odd or Even</a:t>
            </a:r>
            <a:r>
              <a:rPr lang="en-US" dirty="0" smtClean="0">
                <a:latin typeface="Baskerville Old Face" pitchFamily="18" charset="0"/>
              </a:rPr>
              <a:t>?                           </a:t>
            </a:r>
            <a:r>
              <a:rPr lang="en-US" sz="1600" dirty="0" smtClean="0">
                <a:latin typeface="Baskerville Old Face" pitchFamily="18" charset="0"/>
              </a:rPr>
              <a:t>Number Sense and Numeration</a:t>
            </a:r>
            <a:endParaRPr lang="en-US" sz="1600" dirty="0">
              <a:latin typeface="Baskerville Old Face" pitchFamily="18" charset="0"/>
            </a:endParaRPr>
          </a:p>
        </p:txBody>
      </p:sp>
      <p:sp>
        <p:nvSpPr>
          <p:cNvPr id="3" name="Content Placeholder 2"/>
          <p:cNvSpPr>
            <a:spLocks noGrp="1"/>
          </p:cNvSpPr>
          <p:nvPr>
            <p:ph idx="1"/>
          </p:nvPr>
        </p:nvSpPr>
        <p:spPr>
          <a:xfrm>
            <a:off x="152400" y="762000"/>
            <a:ext cx="8763000" cy="5867400"/>
          </a:xfrm>
        </p:spPr>
        <p:txBody>
          <a:bodyPr>
            <a:normAutofit fontScale="70000" lnSpcReduction="20000"/>
          </a:bodyPr>
          <a:lstStyle/>
          <a:p>
            <a:pPr>
              <a:buNone/>
            </a:pPr>
            <a:r>
              <a:rPr lang="en-US" b="1" dirty="0">
                <a:latin typeface="Baskerville Old Face" pitchFamily="18" charset="0"/>
              </a:rPr>
              <a:t>Goal:</a:t>
            </a:r>
          </a:p>
          <a:p>
            <a:pPr>
              <a:buNone/>
            </a:pPr>
            <a:r>
              <a:rPr lang="en-US" dirty="0">
                <a:latin typeface="Baskerville Old Face" pitchFamily="18" charset="0"/>
              </a:rPr>
              <a:t>To help your child recognize odd and even numbers</a:t>
            </a:r>
          </a:p>
          <a:p>
            <a:pPr>
              <a:buNone/>
            </a:pPr>
            <a:endParaRPr lang="en-US" dirty="0" smtClean="0">
              <a:latin typeface="Baskerville Old Face" pitchFamily="18" charset="0"/>
            </a:endParaRPr>
          </a:p>
          <a:p>
            <a:pPr>
              <a:buNone/>
            </a:pPr>
            <a:r>
              <a:rPr lang="en-US" b="1" dirty="0" smtClean="0">
                <a:latin typeface="Baskerville Old Face" pitchFamily="18" charset="0"/>
              </a:rPr>
              <a:t>What </a:t>
            </a:r>
            <a:r>
              <a:rPr lang="en-US" b="1" dirty="0">
                <a:latin typeface="Baskerville Old Face" pitchFamily="18" charset="0"/>
              </a:rPr>
              <a:t>You Will Need:</a:t>
            </a:r>
          </a:p>
          <a:p>
            <a:pPr>
              <a:buFont typeface="Wingdings" pitchFamily="2" charset="2"/>
              <a:buChar char="ü"/>
            </a:pPr>
            <a:r>
              <a:rPr lang="en-US" dirty="0" smtClean="0">
                <a:latin typeface="Baskerville Old Face" pitchFamily="18" charset="0"/>
              </a:rPr>
              <a:t>Paper</a:t>
            </a:r>
            <a:endParaRPr lang="en-US" dirty="0">
              <a:latin typeface="Baskerville Old Face" pitchFamily="18" charset="0"/>
            </a:endParaRPr>
          </a:p>
          <a:p>
            <a:pPr>
              <a:buFont typeface="Wingdings" pitchFamily="2" charset="2"/>
              <a:buChar char="ü"/>
            </a:pPr>
            <a:r>
              <a:rPr lang="en-US" dirty="0" smtClean="0">
                <a:latin typeface="Baskerville Old Face" pitchFamily="18" charset="0"/>
              </a:rPr>
              <a:t>Pencils</a:t>
            </a:r>
            <a:endParaRPr lang="en-US" dirty="0">
              <a:latin typeface="Baskerville Old Face" pitchFamily="18" charset="0"/>
            </a:endParaRPr>
          </a:p>
          <a:p>
            <a:pPr>
              <a:buFont typeface="Wingdings" pitchFamily="2" charset="2"/>
              <a:buChar char="ü"/>
            </a:pPr>
            <a:r>
              <a:rPr lang="en-US" dirty="0" smtClean="0">
                <a:latin typeface="Baskerville Old Face" pitchFamily="18" charset="0"/>
              </a:rPr>
              <a:t>Crayons </a:t>
            </a:r>
            <a:r>
              <a:rPr lang="en-US" dirty="0">
                <a:latin typeface="Baskerville Old Face" pitchFamily="18" charset="0"/>
              </a:rPr>
              <a:t>in two colors</a:t>
            </a:r>
          </a:p>
          <a:p>
            <a:pPr>
              <a:buNone/>
            </a:pPr>
            <a:endParaRPr lang="en-US" dirty="0" smtClean="0">
              <a:latin typeface="Baskerville Old Face" pitchFamily="18" charset="0"/>
            </a:endParaRPr>
          </a:p>
          <a:p>
            <a:pPr>
              <a:buNone/>
            </a:pPr>
            <a:r>
              <a:rPr lang="en-US" b="1" dirty="0" smtClean="0">
                <a:latin typeface="Baskerville Old Face" pitchFamily="18" charset="0"/>
              </a:rPr>
              <a:t>Let’s </a:t>
            </a:r>
            <a:r>
              <a:rPr lang="en-US" b="1" dirty="0">
                <a:latin typeface="Baskerville Old Face" pitchFamily="18" charset="0"/>
              </a:rPr>
              <a:t>Go!</a:t>
            </a:r>
          </a:p>
          <a:p>
            <a:pPr>
              <a:buNone/>
            </a:pPr>
            <a:r>
              <a:rPr lang="en-US" dirty="0">
                <a:latin typeface="Baskerville Old Face" pitchFamily="18" charset="0"/>
              </a:rPr>
              <a:t>1. Draw a simple pattern of boxes.</a:t>
            </a:r>
          </a:p>
          <a:p>
            <a:pPr>
              <a:buNone/>
            </a:pPr>
            <a:r>
              <a:rPr lang="en-US" dirty="0">
                <a:latin typeface="Baskerville Old Face" pitchFamily="18" charset="0"/>
              </a:rPr>
              <a:t>2. In some of the boxes, write even numbers. In the rest, write </a:t>
            </a:r>
            <a:r>
              <a:rPr lang="en-US" dirty="0" smtClean="0">
                <a:latin typeface="Baskerville Old Face" pitchFamily="18" charset="0"/>
              </a:rPr>
              <a:t>odd numbers</a:t>
            </a:r>
            <a:r>
              <a:rPr lang="en-US" dirty="0">
                <a:latin typeface="Baskerville Old Face" pitchFamily="18" charset="0"/>
              </a:rPr>
              <a:t>.</a:t>
            </a:r>
          </a:p>
          <a:p>
            <a:pPr>
              <a:buNone/>
            </a:pPr>
            <a:r>
              <a:rPr lang="en-US" dirty="0">
                <a:latin typeface="Baskerville Old Face" pitchFamily="18" charset="0"/>
              </a:rPr>
              <a:t>3. Tell your child to find all the boxes with odd numbers. Color them one color.</a:t>
            </a:r>
          </a:p>
          <a:p>
            <a:pPr>
              <a:buNone/>
            </a:pPr>
            <a:r>
              <a:rPr lang="en-US" dirty="0">
                <a:latin typeface="Baskerville Old Face" pitchFamily="18" charset="0"/>
              </a:rPr>
              <a:t>4. Next, tell your child to find all the boxes with even numbers. Color </a:t>
            </a:r>
            <a:r>
              <a:rPr lang="en-US" dirty="0" smtClean="0">
                <a:latin typeface="Baskerville Old Face" pitchFamily="18" charset="0"/>
              </a:rPr>
              <a:t>them another </a:t>
            </a:r>
            <a:r>
              <a:rPr lang="en-US" dirty="0">
                <a:latin typeface="Baskerville Old Face" pitchFamily="18" charset="0"/>
              </a:rPr>
              <a:t>color.</a:t>
            </a:r>
          </a:p>
          <a:p>
            <a:pPr>
              <a:buNone/>
            </a:pPr>
            <a:endParaRPr lang="en-US" dirty="0" smtClean="0">
              <a:latin typeface="Baskerville Old Face" pitchFamily="18" charset="0"/>
            </a:endParaRPr>
          </a:p>
          <a:p>
            <a:pPr>
              <a:buNone/>
            </a:pPr>
            <a:r>
              <a:rPr lang="en-US" b="1" dirty="0" smtClean="0">
                <a:latin typeface="Baskerville Old Face" pitchFamily="18" charset="0"/>
              </a:rPr>
              <a:t>Let’s </a:t>
            </a:r>
            <a:r>
              <a:rPr lang="en-US" b="1" dirty="0">
                <a:latin typeface="Baskerville Old Face" pitchFamily="18" charset="0"/>
              </a:rPr>
              <a:t>Go On!</a:t>
            </a:r>
          </a:p>
          <a:p>
            <a:pPr>
              <a:buNone/>
            </a:pPr>
            <a:r>
              <a:rPr lang="en-US" dirty="0">
                <a:latin typeface="Baskerville Old Face" pitchFamily="18" charset="0"/>
              </a:rPr>
              <a:t>5. You can also do this using a </a:t>
            </a:r>
            <a:r>
              <a:rPr lang="en-US" dirty="0" smtClean="0">
                <a:latin typeface="Baskerville Old Face" pitchFamily="18" charset="0"/>
              </a:rPr>
              <a:t>one-month calendar</a:t>
            </a:r>
            <a:r>
              <a:rPr lang="en-US" dirty="0">
                <a:latin typeface="Baskerville Old Face" pitchFamily="18" charset="0"/>
              </a:rPr>
              <a:t>. Have children color the </a:t>
            </a:r>
            <a:r>
              <a:rPr lang="en-US" dirty="0" smtClean="0">
                <a:latin typeface="Baskerville Old Face" pitchFamily="18" charset="0"/>
              </a:rPr>
              <a:t>boxes containing </a:t>
            </a:r>
            <a:r>
              <a:rPr lang="en-US" dirty="0">
                <a:latin typeface="Baskerville Old Face" pitchFamily="18" charset="0"/>
              </a:rPr>
              <a:t>odd numbered dates one </a:t>
            </a:r>
            <a:r>
              <a:rPr lang="en-US" dirty="0" smtClean="0">
                <a:latin typeface="Baskerville Old Face" pitchFamily="18" charset="0"/>
              </a:rPr>
              <a:t>color.  Then </a:t>
            </a:r>
            <a:r>
              <a:rPr lang="en-US" dirty="0">
                <a:latin typeface="Baskerville Old Face" pitchFamily="18" charset="0"/>
              </a:rPr>
              <a:t>color the boxes containing </a:t>
            </a:r>
            <a:r>
              <a:rPr lang="en-US" dirty="0" smtClean="0">
                <a:latin typeface="Baskerville Old Face" pitchFamily="18" charset="0"/>
              </a:rPr>
              <a:t>even numbered dates </a:t>
            </a:r>
            <a:r>
              <a:rPr lang="en-US" dirty="0">
                <a:latin typeface="Baskerville Old Face" pitchFamily="18" charset="0"/>
              </a:rPr>
              <a:t>another color.</a:t>
            </a:r>
          </a:p>
          <a:p>
            <a:pPr>
              <a:buNone/>
            </a:pPr>
            <a:r>
              <a:rPr lang="en-US" dirty="0">
                <a:latin typeface="Baskerville Old Face" pitchFamily="18" charset="0"/>
              </a:rPr>
              <a:t>6. After finishing a row or two, ask your child </a:t>
            </a:r>
            <a:r>
              <a:rPr lang="en-US" dirty="0" smtClean="0">
                <a:latin typeface="Baskerville Old Face" pitchFamily="18" charset="0"/>
              </a:rPr>
              <a:t>if s/he </a:t>
            </a:r>
            <a:r>
              <a:rPr lang="en-US" dirty="0">
                <a:latin typeface="Baskerville Old Face" pitchFamily="18" charset="0"/>
              </a:rPr>
              <a:t>can see a pattern?</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09600"/>
          </a:xfrm>
        </p:spPr>
        <p:txBody>
          <a:bodyPr>
            <a:normAutofit fontScale="90000"/>
          </a:bodyPr>
          <a:lstStyle/>
          <a:p>
            <a:r>
              <a:rPr lang="en-US" dirty="0">
                <a:latin typeface="Baskerville Old Face" pitchFamily="18" charset="0"/>
              </a:rPr>
              <a:t>Better Than Flash </a:t>
            </a:r>
            <a:r>
              <a:rPr lang="en-US" dirty="0" smtClean="0">
                <a:latin typeface="Baskerville Old Face" pitchFamily="18" charset="0"/>
              </a:rPr>
              <a:t>Cards-II </a:t>
            </a:r>
            <a:r>
              <a:rPr lang="en-US" sz="1600" dirty="0" smtClean="0"/>
              <a:t>Patterns, </a:t>
            </a:r>
            <a:r>
              <a:rPr lang="en-US" sz="1600" dirty="0" err="1" smtClean="0"/>
              <a:t>Relationships,and</a:t>
            </a:r>
            <a:r>
              <a:rPr lang="en-US" sz="1600" dirty="0" smtClean="0"/>
              <a:t> Functions </a:t>
            </a:r>
            <a:endParaRPr lang="en-US" sz="1600" dirty="0">
              <a:latin typeface="Baskerville Old Face" pitchFamily="18" charset="0"/>
            </a:endParaRPr>
          </a:p>
        </p:txBody>
      </p:sp>
      <p:sp>
        <p:nvSpPr>
          <p:cNvPr id="3" name="Content Placeholder 2"/>
          <p:cNvSpPr>
            <a:spLocks noGrp="1"/>
          </p:cNvSpPr>
          <p:nvPr>
            <p:ph idx="1"/>
          </p:nvPr>
        </p:nvSpPr>
        <p:spPr>
          <a:xfrm>
            <a:off x="76200" y="914400"/>
            <a:ext cx="8915400" cy="5791200"/>
          </a:xfrm>
        </p:spPr>
        <p:txBody>
          <a:bodyPr>
            <a:noAutofit/>
          </a:bodyPr>
          <a:lstStyle/>
          <a:p>
            <a:pPr>
              <a:buNone/>
            </a:pPr>
            <a:r>
              <a:rPr lang="en-US" sz="1400" b="1" dirty="0">
                <a:latin typeface="Baskerville Old Face" pitchFamily="18" charset="0"/>
              </a:rPr>
              <a:t>Goal:</a:t>
            </a:r>
          </a:p>
          <a:p>
            <a:pPr>
              <a:buNone/>
            </a:pPr>
            <a:r>
              <a:rPr lang="en-US" sz="1400" dirty="0">
                <a:latin typeface="Baskerville Old Face" pitchFamily="18" charset="0"/>
              </a:rPr>
              <a:t>To help your child develop speed and confidence in her/his ability to add </a:t>
            </a:r>
            <a:r>
              <a:rPr lang="en-US" sz="1400" dirty="0" smtClean="0">
                <a:latin typeface="Baskerville Old Face" pitchFamily="18" charset="0"/>
              </a:rPr>
              <a:t>and subtract </a:t>
            </a:r>
            <a:r>
              <a:rPr lang="en-US" sz="1400" dirty="0">
                <a:latin typeface="Baskerville Old Face" pitchFamily="18" charset="0"/>
              </a:rPr>
              <a:t>quickly.</a:t>
            </a:r>
          </a:p>
          <a:p>
            <a:pPr>
              <a:buNone/>
            </a:pPr>
            <a:endParaRPr lang="en-US" sz="1400" dirty="0" smtClean="0">
              <a:latin typeface="Baskerville Old Face" pitchFamily="18" charset="0"/>
            </a:endParaRPr>
          </a:p>
          <a:p>
            <a:pPr>
              <a:buNone/>
            </a:pPr>
            <a:r>
              <a:rPr lang="en-US" sz="1400" b="1" dirty="0" smtClean="0">
                <a:latin typeface="Baskerville Old Face" pitchFamily="18" charset="0"/>
              </a:rPr>
              <a:t>What </a:t>
            </a:r>
            <a:r>
              <a:rPr lang="en-US" sz="1400" b="1" dirty="0">
                <a:latin typeface="Baskerville Old Face" pitchFamily="18" charset="0"/>
              </a:rPr>
              <a:t>You Will Need:</a:t>
            </a:r>
          </a:p>
          <a:p>
            <a:pPr>
              <a:buFont typeface="Wingdings" pitchFamily="2" charset="2"/>
              <a:buChar char="ü"/>
            </a:pPr>
            <a:r>
              <a:rPr lang="en-US" sz="1400" dirty="0" smtClean="0">
                <a:latin typeface="Baskerville Old Face" pitchFamily="18" charset="0"/>
              </a:rPr>
              <a:t>Time </a:t>
            </a:r>
            <a:r>
              <a:rPr lang="en-US" sz="1400" dirty="0">
                <a:latin typeface="Baskerville Old Face" pitchFamily="18" charset="0"/>
              </a:rPr>
              <a:t>with your child</a:t>
            </a:r>
          </a:p>
          <a:p>
            <a:pPr>
              <a:buFont typeface="Wingdings" pitchFamily="2" charset="2"/>
              <a:buChar char="ü"/>
            </a:pPr>
            <a:r>
              <a:rPr lang="en-US" sz="1400" dirty="0" smtClean="0">
                <a:latin typeface="Baskerville Old Face" pitchFamily="18" charset="0"/>
              </a:rPr>
              <a:t>Deck </a:t>
            </a:r>
            <a:r>
              <a:rPr lang="en-US" sz="1400" dirty="0">
                <a:latin typeface="Baskerville Old Face" pitchFamily="18" charset="0"/>
              </a:rPr>
              <a:t>of cards</a:t>
            </a:r>
          </a:p>
          <a:p>
            <a:pPr>
              <a:buNone/>
            </a:pPr>
            <a:endParaRPr lang="en-US" sz="1400" dirty="0" smtClean="0">
              <a:latin typeface="Baskerville Old Face" pitchFamily="18" charset="0"/>
            </a:endParaRPr>
          </a:p>
          <a:p>
            <a:pPr>
              <a:buNone/>
            </a:pPr>
            <a:r>
              <a:rPr lang="en-US" sz="1400" b="1" dirty="0" smtClean="0">
                <a:latin typeface="Baskerville Old Face" pitchFamily="18" charset="0"/>
              </a:rPr>
              <a:t>Let’s </a:t>
            </a:r>
            <a:r>
              <a:rPr lang="en-US" sz="1400" b="1" dirty="0">
                <a:latin typeface="Baskerville Old Face" pitchFamily="18" charset="0"/>
              </a:rPr>
              <a:t>Go!</a:t>
            </a:r>
          </a:p>
          <a:p>
            <a:pPr>
              <a:buNone/>
            </a:pPr>
            <a:r>
              <a:rPr lang="en-US" sz="1400" dirty="0">
                <a:latin typeface="Baskerville Old Face" pitchFamily="18" charset="0"/>
              </a:rPr>
              <a:t>1. </a:t>
            </a:r>
            <a:r>
              <a:rPr lang="en-US" sz="1400" dirty="0" smtClean="0">
                <a:latin typeface="Baskerville Old Face" pitchFamily="18" charset="0"/>
              </a:rPr>
              <a:t>	Play </a:t>
            </a:r>
            <a:r>
              <a:rPr lang="en-US" sz="1400" dirty="0">
                <a:latin typeface="Baskerville Old Face" pitchFamily="18" charset="0"/>
              </a:rPr>
              <a:t>the card game War, except lay down two cards each and either add them </a:t>
            </a:r>
            <a:r>
              <a:rPr lang="en-US" sz="1400" dirty="0" smtClean="0">
                <a:latin typeface="Baskerville Old Face" pitchFamily="18" charset="0"/>
              </a:rPr>
              <a:t>or multiply </a:t>
            </a:r>
            <a:r>
              <a:rPr lang="en-US" sz="1400" dirty="0">
                <a:latin typeface="Baskerville Old Face" pitchFamily="18" charset="0"/>
              </a:rPr>
              <a:t>them and whoever has the largest sum or product wins the cards.</a:t>
            </a:r>
          </a:p>
          <a:p>
            <a:pPr>
              <a:buNone/>
            </a:pPr>
            <a:r>
              <a:rPr lang="en-US" sz="1400" dirty="0">
                <a:latin typeface="Baskerville Old Face" pitchFamily="18" charset="0"/>
              </a:rPr>
              <a:t>2</a:t>
            </a:r>
            <a:r>
              <a:rPr lang="en-US" sz="1400" dirty="0" smtClean="0">
                <a:latin typeface="Baskerville Old Face" pitchFamily="18" charset="0"/>
              </a:rPr>
              <a:t>.	Play </a:t>
            </a:r>
            <a:r>
              <a:rPr lang="en-US" sz="1400" dirty="0">
                <a:latin typeface="Baskerville Old Face" pitchFamily="18" charset="0"/>
              </a:rPr>
              <a:t>a speed challenge with two or more children. Lay two cards down and the </a:t>
            </a:r>
            <a:r>
              <a:rPr lang="en-US" sz="1400" dirty="0" smtClean="0">
                <a:latin typeface="Baskerville Old Face" pitchFamily="18" charset="0"/>
              </a:rPr>
              <a:t>first one </a:t>
            </a:r>
            <a:r>
              <a:rPr lang="en-US" sz="1400" dirty="0">
                <a:latin typeface="Baskerville Old Face" pitchFamily="18" charset="0"/>
              </a:rPr>
              <a:t>to give the correct answer to the </a:t>
            </a:r>
            <a:r>
              <a:rPr lang="en-US" sz="1600" dirty="0">
                <a:latin typeface="Baskerville Old Face" pitchFamily="18" charset="0"/>
              </a:rPr>
              <a:t>product</a:t>
            </a:r>
            <a:r>
              <a:rPr lang="en-US" sz="1400" dirty="0">
                <a:latin typeface="Baskerville Old Face" pitchFamily="18" charset="0"/>
              </a:rPr>
              <a:t> or sum wins those cards.</a:t>
            </a:r>
          </a:p>
          <a:p>
            <a:pPr>
              <a:buNone/>
            </a:pPr>
            <a:r>
              <a:rPr lang="en-US" sz="1400" dirty="0">
                <a:latin typeface="Baskerville Old Face" pitchFamily="18" charset="0"/>
              </a:rPr>
              <a:t>3. </a:t>
            </a:r>
            <a:r>
              <a:rPr lang="en-US" sz="1400" dirty="0" smtClean="0">
                <a:latin typeface="Baskerville Old Face" pitchFamily="18" charset="0"/>
              </a:rPr>
              <a:t>	Give </a:t>
            </a:r>
            <a:r>
              <a:rPr lang="en-US" sz="1400" dirty="0">
                <a:latin typeface="Baskerville Old Face" pitchFamily="18" charset="0"/>
              </a:rPr>
              <a:t>children a suit of cards from Ace (which will stand for the number one) to ten.</a:t>
            </a:r>
          </a:p>
          <a:p>
            <a:pPr>
              <a:buNone/>
            </a:pPr>
            <a:r>
              <a:rPr lang="en-US" sz="1400" i="1" dirty="0" smtClean="0">
                <a:latin typeface="Baskerville Old Face" pitchFamily="18" charset="0"/>
              </a:rPr>
              <a:t>	Example</a:t>
            </a:r>
            <a:r>
              <a:rPr lang="en-US" sz="1400" i="1" dirty="0">
                <a:latin typeface="Baskerville Old Face" pitchFamily="18" charset="0"/>
              </a:rPr>
              <a:t>: All the diamonds with the face cards removed. Mix them up and have </a:t>
            </a:r>
            <a:r>
              <a:rPr lang="en-US" sz="1400" i="1" dirty="0" smtClean="0">
                <a:latin typeface="Baskerville Old Face" pitchFamily="18" charset="0"/>
              </a:rPr>
              <a:t>the </a:t>
            </a:r>
            <a:r>
              <a:rPr lang="en-US" sz="1400" dirty="0" smtClean="0">
                <a:latin typeface="Baskerville Old Face" pitchFamily="18" charset="0"/>
              </a:rPr>
              <a:t>child </a:t>
            </a:r>
            <a:r>
              <a:rPr lang="en-US" sz="1400" dirty="0">
                <a:latin typeface="Baskerville Old Face" pitchFamily="18" charset="0"/>
              </a:rPr>
              <a:t>add them. S/he can tell immediately if s/he made a mistake, because </a:t>
            </a:r>
            <a:r>
              <a:rPr lang="en-US" sz="1400" dirty="0" smtClean="0">
                <a:latin typeface="Baskerville Old Face" pitchFamily="18" charset="0"/>
              </a:rPr>
              <a:t>the answer </a:t>
            </a:r>
            <a:r>
              <a:rPr lang="en-US" sz="1400" dirty="0">
                <a:latin typeface="Baskerville Old Face" pitchFamily="18" charset="0"/>
              </a:rPr>
              <a:t>will always be 55. Alternatively, start with 55 and have the child subtract </a:t>
            </a:r>
            <a:r>
              <a:rPr lang="en-US" sz="1400" dirty="0" smtClean="0">
                <a:latin typeface="Baskerville Old Face" pitchFamily="18" charset="0"/>
              </a:rPr>
              <a:t>the cards </a:t>
            </a:r>
            <a:r>
              <a:rPr lang="en-US" sz="1400" dirty="0">
                <a:latin typeface="Baskerville Old Face" pitchFamily="18" charset="0"/>
              </a:rPr>
              <a:t>and if he is right, he will always get zero when the last card is played.</a:t>
            </a:r>
          </a:p>
          <a:p>
            <a:pPr>
              <a:buNone/>
            </a:pPr>
            <a:endParaRPr lang="en-US" sz="1400" dirty="0" smtClean="0">
              <a:latin typeface="Baskerville Old Face" pitchFamily="18" charset="0"/>
            </a:endParaRPr>
          </a:p>
          <a:p>
            <a:pPr>
              <a:buNone/>
            </a:pPr>
            <a:r>
              <a:rPr lang="en-US" sz="1400" b="1" dirty="0" smtClean="0">
                <a:latin typeface="Baskerville Old Face" pitchFamily="18" charset="0"/>
              </a:rPr>
              <a:t>Let’s </a:t>
            </a:r>
            <a:r>
              <a:rPr lang="en-US" sz="1400" b="1" dirty="0">
                <a:latin typeface="Baskerville Old Face" pitchFamily="18" charset="0"/>
              </a:rPr>
              <a:t>Go On!</a:t>
            </a:r>
          </a:p>
          <a:p>
            <a:pPr>
              <a:buNone/>
            </a:pPr>
            <a:r>
              <a:rPr lang="en-US" sz="1400" dirty="0">
                <a:latin typeface="Baskerville Old Face" pitchFamily="18" charset="0"/>
              </a:rPr>
              <a:t>4. </a:t>
            </a:r>
            <a:r>
              <a:rPr lang="en-US" sz="1400" dirty="0" smtClean="0">
                <a:latin typeface="Baskerville Old Face" pitchFamily="18" charset="0"/>
              </a:rPr>
              <a:t>	Put </a:t>
            </a:r>
            <a:r>
              <a:rPr lang="en-US" sz="1400" dirty="0">
                <a:latin typeface="Baskerville Old Face" pitchFamily="18" charset="0"/>
              </a:rPr>
              <a:t>your catalogs and junk mail to work. Give the child a catalog and let him </a:t>
            </a:r>
            <a:r>
              <a:rPr lang="en-US" sz="1400" dirty="0" smtClean="0">
                <a:latin typeface="Baskerville Old Face" pitchFamily="18" charset="0"/>
              </a:rPr>
              <a:t>do a </a:t>
            </a:r>
            <a:r>
              <a:rPr lang="en-US" sz="1400" dirty="0">
                <a:latin typeface="Baskerville Old Face" pitchFamily="18" charset="0"/>
              </a:rPr>
              <a:t>dream order. Have him write up the order on the sheet, total it, and figure </a:t>
            </a:r>
            <a:r>
              <a:rPr lang="en-US" sz="1400" dirty="0" smtClean="0">
                <a:latin typeface="Baskerville Old Face" pitchFamily="18" charset="0"/>
              </a:rPr>
              <a:t>tax.  Alternatively</a:t>
            </a:r>
            <a:r>
              <a:rPr lang="en-US" sz="1400" dirty="0">
                <a:latin typeface="Baskerville Old Face" pitchFamily="18" charset="0"/>
              </a:rPr>
              <a:t>, give him a certain budget to adhere to and tell him what he needs </a:t>
            </a:r>
            <a:r>
              <a:rPr lang="en-US" sz="1400" dirty="0" smtClean="0">
                <a:latin typeface="Baskerville Old Face" pitchFamily="18" charset="0"/>
              </a:rPr>
              <a:t>to purchase</a:t>
            </a:r>
            <a:r>
              <a:rPr lang="en-US" sz="1400" dirty="0">
                <a:latin typeface="Baskerville Old Face" pitchFamily="18" charset="0"/>
              </a:rPr>
              <a:t>. Then let him figure out what to order and calculate it.</a:t>
            </a:r>
          </a:p>
          <a:p>
            <a:pPr>
              <a:buNone/>
            </a:pPr>
            <a:r>
              <a:rPr lang="en-US" sz="1400" dirty="0" smtClean="0">
                <a:latin typeface="Baskerville Old Face" pitchFamily="18" charset="0"/>
              </a:rPr>
              <a:t>5</a:t>
            </a:r>
            <a:r>
              <a:rPr lang="en-US" sz="1400" dirty="0">
                <a:latin typeface="Baskerville Old Face" pitchFamily="18" charset="0"/>
              </a:rPr>
              <a:t>. </a:t>
            </a:r>
            <a:r>
              <a:rPr lang="en-US" sz="1400" dirty="0" smtClean="0">
                <a:latin typeface="Baskerville Old Face" pitchFamily="18" charset="0"/>
              </a:rPr>
              <a:t>	Have </a:t>
            </a:r>
            <a:r>
              <a:rPr lang="en-US" sz="1400" dirty="0">
                <a:latin typeface="Baskerville Old Face" pitchFamily="18" charset="0"/>
              </a:rPr>
              <a:t>the child figure out the actual cost for an item when it’s shown as a </a:t>
            </a:r>
            <a:r>
              <a:rPr lang="en-US" sz="1400" dirty="0" smtClean="0">
                <a:latin typeface="Baskerville Old Face" pitchFamily="18" charset="0"/>
              </a:rPr>
              <a:t>certain percentage </a:t>
            </a:r>
            <a:r>
              <a:rPr lang="en-US" sz="1400" dirty="0">
                <a:latin typeface="Baskerville Old Face" pitchFamily="18" charset="0"/>
              </a:rPr>
              <a:t>discount. It’s OK to use a calculator.</a:t>
            </a:r>
          </a:p>
        </p:txBody>
      </p:sp>
      <p:pic>
        <p:nvPicPr>
          <p:cNvPr id="4" name="Picture 3" descr="Math_0804.gif"/>
          <p:cNvPicPr>
            <a:picLocks noChangeAspect="1"/>
          </p:cNvPicPr>
          <p:nvPr/>
        </p:nvPicPr>
        <p:blipFill>
          <a:blip r:embed="rId2"/>
          <a:stretch>
            <a:fillRect/>
          </a:stretch>
        </p:blipFill>
        <p:spPr>
          <a:xfrm>
            <a:off x="4495800" y="1676400"/>
            <a:ext cx="1428750" cy="80962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14400"/>
          </a:xfrm>
        </p:spPr>
        <p:txBody>
          <a:bodyPr>
            <a:normAutofit/>
          </a:bodyPr>
          <a:lstStyle/>
          <a:p>
            <a:r>
              <a:rPr lang="en-US" dirty="0" smtClean="0"/>
              <a:t>Algebra</a:t>
            </a:r>
            <a:endParaRPr lang="en-US" dirty="0"/>
          </a:p>
        </p:txBody>
      </p:sp>
      <p:sp>
        <p:nvSpPr>
          <p:cNvPr id="3" name="Content Placeholder 2"/>
          <p:cNvSpPr>
            <a:spLocks noGrp="1"/>
          </p:cNvSpPr>
          <p:nvPr>
            <p:ph idx="1"/>
          </p:nvPr>
        </p:nvSpPr>
        <p:spPr>
          <a:xfrm>
            <a:off x="304800" y="1371600"/>
            <a:ext cx="8382000" cy="5410200"/>
          </a:xfrm>
        </p:spPr>
        <p:txBody>
          <a:bodyPr>
            <a:normAutofit/>
          </a:bodyPr>
          <a:lstStyle/>
          <a:p>
            <a:pPr>
              <a:buNone/>
            </a:pPr>
            <a:r>
              <a:rPr lang="en-US" sz="3600" dirty="0" smtClean="0"/>
              <a:t>3</a:t>
            </a:r>
            <a:r>
              <a:rPr lang="en-US" sz="3600" baseline="30000" dirty="0" smtClean="0"/>
              <a:t>rd</a:t>
            </a:r>
            <a:r>
              <a:rPr lang="en-US" sz="3600" dirty="0" smtClean="0"/>
              <a:t> Grade</a:t>
            </a:r>
          </a:p>
          <a:p>
            <a:r>
              <a:rPr lang="en-US" dirty="0" smtClean="0"/>
              <a:t>Use single-operation input-output rules to represent patterns and relationships and to solve real-world and mathematical problems. </a:t>
            </a:r>
          </a:p>
          <a:p>
            <a:pPr>
              <a:buNone/>
            </a:pPr>
            <a:r>
              <a:rPr lang="en-US" sz="1600" i="1" dirty="0" smtClean="0"/>
              <a:t>For example</a:t>
            </a:r>
            <a:r>
              <a:rPr lang="en-US" sz="1600" dirty="0" smtClean="0"/>
              <a:t>: Describe the relationship between number of chairs and number of legs by the rule that the number of legs is four times the number of chairs.</a:t>
            </a:r>
          </a:p>
          <a:p>
            <a:r>
              <a:rPr lang="en-US" dirty="0" smtClean="0"/>
              <a:t>Use number sentences involving multiplication and division basic facts and unknowns to represent and solve real-world and mathematical problems; create real-world situations corresponding to number sentences. </a:t>
            </a:r>
          </a:p>
          <a:p>
            <a:pPr>
              <a:buNone/>
            </a:pPr>
            <a:r>
              <a:rPr lang="en-US" sz="1600" i="1" dirty="0" smtClean="0"/>
              <a:t>For example</a:t>
            </a:r>
            <a:r>
              <a:rPr lang="en-US" sz="1600" dirty="0" smtClean="0"/>
              <a:t>: The number sentence 8 × </a:t>
            </a:r>
            <a:r>
              <a:rPr lang="en-US" sz="1600" i="1" dirty="0" smtClean="0"/>
              <a:t>m</a:t>
            </a:r>
            <a:r>
              <a:rPr lang="en-US" sz="1600" dirty="0" smtClean="0"/>
              <a:t> = 24 could be represented by the question "How much did each ticket to a play cost if 8 tickets totaled $24?"</a:t>
            </a:r>
          </a:p>
          <a:p>
            <a:pPr>
              <a:buNone/>
            </a:pPr>
            <a:endParaRPr lang="en-US" dirty="0" smtClean="0"/>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09600"/>
          </a:xfrm>
        </p:spPr>
        <p:txBody>
          <a:bodyPr>
            <a:normAutofit fontScale="90000"/>
          </a:bodyPr>
          <a:lstStyle/>
          <a:p>
            <a:r>
              <a:rPr lang="en-US" dirty="0" smtClean="0">
                <a:latin typeface="Baskerville Old Face" pitchFamily="18" charset="0"/>
              </a:rPr>
              <a:t>Concentration                     </a:t>
            </a:r>
            <a:r>
              <a:rPr lang="en-US" sz="1600" dirty="0" smtClean="0"/>
              <a:t>Patterns, </a:t>
            </a:r>
            <a:r>
              <a:rPr lang="en-US" sz="1600" dirty="0" err="1" smtClean="0"/>
              <a:t>Relationships,and</a:t>
            </a:r>
            <a:r>
              <a:rPr lang="en-US" sz="1600" dirty="0" smtClean="0"/>
              <a:t> Functions </a:t>
            </a:r>
            <a:endParaRPr lang="en-US" sz="1600" dirty="0">
              <a:latin typeface="Baskerville Old Face" pitchFamily="18" charset="0"/>
            </a:endParaRPr>
          </a:p>
        </p:txBody>
      </p:sp>
      <p:sp>
        <p:nvSpPr>
          <p:cNvPr id="3" name="Content Placeholder 2"/>
          <p:cNvSpPr>
            <a:spLocks noGrp="1"/>
          </p:cNvSpPr>
          <p:nvPr>
            <p:ph idx="1"/>
          </p:nvPr>
        </p:nvSpPr>
        <p:spPr>
          <a:xfrm>
            <a:off x="228600" y="990600"/>
            <a:ext cx="8686800" cy="5638800"/>
          </a:xfrm>
        </p:spPr>
        <p:txBody>
          <a:bodyPr>
            <a:normAutofit fontScale="70000" lnSpcReduction="20000"/>
          </a:bodyPr>
          <a:lstStyle/>
          <a:p>
            <a:pPr>
              <a:buNone/>
            </a:pPr>
            <a:r>
              <a:rPr lang="en-US" sz="2600" b="1" dirty="0">
                <a:latin typeface="Baskerville Old Face" pitchFamily="18" charset="0"/>
              </a:rPr>
              <a:t>Goal:</a:t>
            </a:r>
          </a:p>
          <a:p>
            <a:pPr>
              <a:buNone/>
            </a:pPr>
            <a:r>
              <a:rPr lang="en-US" sz="2600" dirty="0">
                <a:latin typeface="Baskerville Old Face" pitchFamily="18" charset="0"/>
              </a:rPr>
              <a:t>To help your child develop speed and confidence when working with </a:t>
            </a:r>
            <a:r>
              <a:rPr lang="en-US" sz="2600" dirty="0" smtClean="0">
                <a:latin typeface="Baskerville Old Face" pitchFamily="18" charset="0"/>
              </a:rPr>
              <a:t>number combinations</a:t>
            </a:r>
            <a:endParaRPr lang="en-US" sz="2600" dirty="0">
              <a:latin typeface="Baskerville Old Face" pitchFamily="18" charset="0"/>
            </a:endParaRPr>
          </a:p>
          <a:p>
            <a:pPr>
              <a:buNone/>
            </a:pPr>
            <a:endParaRPr lang="en-US" sz="2600" b="1" dirty="0" smtClean="0">
              <a:latin typeface="Baskerville Old Face" pitchFamily="18" charset="0"/>
            </a:endParaRPr>
          </a:p>
          <a:p>
            <a:pPr>
              <a:buNone/>
            </a:pPr>
            <a:r>
              <a:rPr lang="en-US" sz="2600" b="1" dirty="0" smtClean="0">
                <a:latin typeface="Baskerville Old Face" pitchFamily="18" charset="0"/>
              </a:rPr>
              <a:t>What </a:t>
            </a:r>
            <a:r>
              <a:rPr lang="en-US" sz="2600" b="1" dirty="0">
                <a:latin typeface="Baskerville Old Face" pitchFamily="18" charset="0"/>
              </a:rPr>
              <a:t>You Will Need:</a:t>
            </a:r>
          </a:p>
          <a:p>
            <a:pPr>
              <a:buFont typeface="Wingdings" pitchFamily="2" charset="2"/>
              <a:buChar char="ü"/>
            </a:pPr>
            <a:r>
              <a:rPr lang="en-US" sz="2600" dirty="0" smtClean="0">
                <a:latin typeface="Baskerville Old Face" pitchFamily="18" charset="0"/>
              </a:rPr>
              <a:t>30 </a:t>
            </a:r>
            <a:r>
              <a:rPr lang="en-US" sz="2600" dirty="0">
                <a:latin typeface="Baskerville Old Face" pitchFamily="18" charset="0"/>
              </a:rPr>
              <a:t>blank index cards or 3x5 slips of sturdy paper</a:t>
            </a:r>
          </a:p>
          <a:p>
            <a:pPr>
              <a:buFont typeface="Wingdings" pitchFamily="2" charset="2"/>
              <a:buChar char="ü"/>
            </a:pPr>
            <a:r>
              <a:rPr lang="en-US" sz="2600" dirty="0" smtClean="0">
                <a:latin typeface="Baskerville Old Face" pitchFamily="18" charset="0"/>
              </a:rPr>
              <a:t>Pencil</a:t>
            </a:r>
            <a:r>
              <a:rPr lang="en-US" sz="2600" dirty="0">
                <a:latin typeface="Baskerville Old Face" pitchFamily="18" charset="0"/>
              </a:rPr>
              <a:t>, crayon, or marker</a:t>
            </a:r>
          </a:p>
          <a:p>
            <a:pPr>
              <a:buNone/>
            </a:pPr>
            <a:endParaRPr lang="en-US" dirty="0" smtClean="0">
              <a:latin typeface="Baskerville Old Face" pitchFamily="18" charset="0"/>
            </a:endParaRPr>
          </a:p>
          <a:p>
            <a:pPr>
              <a:buNone/>
            </a:pPr>
            <a:r>
              <a:rPr lang="en-US" b="1" dirty="0" smtClean="0">
                <a:latin typeface="Baskerville Old Face" pitchFamily="18" charset="0"/>
              </a:rPr>
              <a:t>Let’s </a:t>
            </a:r>
            <a:r>
              <a:rPr lang="en-US" b="1" dirty="0">
                <a:latin typeface="Baskerville Old Face" pitchFamily="18" charset="0"/>
              </a:rPr>
              <a:t>Go!</a:t>
            </a:r>
          </a:p>
          <a:p>
            <a:pPr>
              <a:buNone/>
            </a:pPr>
            <a:r>
              <a:rPr lang="en-US" dirty="0">
                <a:latin typeface="Baskerville Old Face" pitchFamily="18" charset="0"/>
              </a:rPr>
              <a:t>1. Write the number combinations </a:t>
            </a:r>
            <a:r>
              <a:rPr lang="en-US" dirty="0" smtClean="0">
                <a:latin typeface="Baskerville Old Face" pitchFamily="18" charset="0"/>
              </a:rPr>
              <a:t>you want </a:t>
            </a:r>
            <a:r>
              <a:rPr lang="en-US" dirty="0">
                <a:latin typeface="Baskerville Old Face" pitchFamily="18" charset="0"/>
              </a:rPr>
              <a:t>to practice on one side of 15</a:t>
            </a:r>
          </a:p>
          <a:p>
            <a:pPr>
              <a:buNone/>
            </a:pPr>
            <a:r>
              <a:rPr lang="en-US" dirty="0" smtClean="0">
                <a:latin typeface="Baskerville Old Face" pitchFamily="18" charset="0"/>
              </a:rPr>
              <a:t>	cards</a:t>
            </a:r>
            <a:r>
              <a:rPr lang="en-US" dirty="0">
                <a:latin typeface="Baskerville Old Face" pitchFamily="18" charset="0"/>
              </a:rPr>
              <a:t>. Example: 9x4=____ </a:t>
            </a:r>
            <a:r>
              <a:rPr lang="en-US" dirty="0" smtClean="0">
                <a:latin typeface="Baskerville Old Face" pitchFamily="18" charset="0"/>
              </a:rPr>
              <a:t>or 10-2</a:t>
            </a:r>
            <a:r>
              <a:rPr lang="en-US" dirty="0">
                <a:latin typeface="Baskerville Old Face" pitchFamily="18" charset="0"/>
              </a:rPr>
              <a:t>=____.</a:t>
            </a:r>
          </a:p>
          <a:p>
            <a:pPr>
              <a:buNone/>
            </a:pPr>
            <a:r>
              <a:rPr lang="en-US" dirty="0">
                <a:latin typeface="Baskerville Old Face" pitchFamily="18" charset="0"/>
              </a:rPr>
              <a:t>2. Write the answers to each of </a:t>
            </a:r>
            <a:r>
              <a:rPr lang="en-US" dirty="0" smtClean="0">
                <a:latin typeface="Baskerville Old Face" pitchFamily="18" charset="0"/>
              </a:rPr>
              <a:t>those 15 </a:t>
            </a:r>
            <a:r>
              <a:rPr lang="en-US" dirty="0">
                <a:latin typeface="Baskerville Old Face" pitchFamily="18" charset="0"/>
              </a:rPr>
              <a:t>combinations on one side of </a:t>
            </a:r>
            <a:r>
              <a:rPr lang="en-US" dirty="0" smtClean="0">
                <a:latin typeface="Baskerville Old Face" pitchFamily="18" charset="0"/>
              </a:rPr>
              <a:t>each of </a:t>
            </a:r>
            <a:r>
              <a:rPr lang="en-US" dirty="0">
                <a:latin typeface="Baskerville Old Face" pitchFamily="18" charset="0"/>
              </a:rPr>
              <a:t>the remaining 15 cards.</a:t>
            </a:r>
          </a:p>
          <a:p>
            <a:pPr>
              <a:buNone/>
            </a:pPr>
            <a:r>
              <a:rPr lang="en-US" dirty="0">
                <a:latin typeface="Baskerville Old Face" pitchFamily="18" charset="0"/>
              </a:rPr>
              <a:t>3. Shuffle the cards and arrange them </a:t>
            </a:r>
            <a:r>
              <a:rPr lang="en-US" dirty="0" smtClean="0">
                <a:latin typeface="Baskerville Old Face" pitchFamily="18" charset="0"/>
              </a:rPr>
              <a:t>in a </a:t>
            </a:r>
            <a:r>
              <a:rPr lang="en-US" dirty="0">
                <a:latin typeface="Baskerville Old Face" pitchFamily="18" charset="0"/>
              </a:rPr>
              <a:t>rectangle on a table or floor, blank</a:t>
            </a:r>
          </a:p>
          <a:p>
            <a:pPr>
              <a:buNone/>
            </a:pPr>
            <a:r>
              <a:rPr lang="en-US" dirty="0" smtClean="0">
                <a:latin typeface="Baskerville Old Face" pitchFamily="18" charset="0"/>
              </a:rPr>
              <a:t>	sides </a:t>
            </a:r>
            <a:r>
              <a:rPr lang="en-US" dirty="0">
                <a:latin typeface="Baskerville Old Face" pitchFamily="18" charset="0"/>
              </a:rPr>
              <a:t>up.</a:t>
            </a:r>
          </a:p>
          <a:p>
            <a:pPr>
              <a:buNone/>
            </a:pPr>
            <a:r>
              <a:rPr lang="en-US" dirty="0">
                <a:latin typeface="Baskerville Old Face" pitchFamily="18" charset="0"/>
              </a:rPr>
              <a:t>4. Take turns with your child </a:t>
            </a:r>
            <a:r>
              <a:rPr lang="en-US" dirty="0" smtClean="0">
                <a:latin typeface="Baskerville Old Face" pitchFamily="18" charset="0"/>
              </a:rPr>
              <a:t>turning over </a:t>
            </a:r>
            <a:r>
              <a:rPr lang="en-US" dirty="0">
                <a:latin typeface="Baskerville Old Face" pitchFamily="18" charset="0"/>
              </a:rPr>
              <a:t>two cards, one at a time. Try to</a:t>
            </a:r>
          </a:p>
          <a:p>
            <a:pPr>
              <a:buNone/>
            </a:pPr>
            <a:r>
              <a:rPr lang="en-US" dirty="0" smtClean="0">
                <a:latin typeface="Baskerville Old Face" pitchFamily="18" charset="0"/>
              </a:rPr>
              <a:t>	match </a:t>
            </a:r>
            <a:r>
              <a:rPr lang="en-US" dirty="0">
                <a:latin typeface="Baskerville Old Face" pitchFamily="18" charset="0"/>
              </a:rPr>
              <a:t>the arithmetic problem on one card with the solution on another.</a:t>
            </a:r>
          </a:p>
          <a:p>
            <a:pPr>
              <a:buNone/>
            </a:pPr>
            <a:r>
              <a:rPr lang="en-US" dirty="0">
                <a:latin typeface="Baskerville Old Face" pitchFamily="18" charset="0"/>
              </a:rPr>
              <a:t>5. If the two cards you choose do not match, turn them over again so </a:t>
            </a:r>
            <a:r>
              <a:rPr lang="en-US" dirty="0" smtClean="0">
                <a:latin typeface="Baskerville Old Face" pitchFamily="18" charset="0"/>
              </a:rPr>
              <a:t>their blank </a:t>
            </a:r>
            <a:r>
              <a:rPr lang="en-US" dirty="0">
                <a:latin typeface="Baskerville Old Face" pitchFamily="18" charset="0"/>
              </a:rPr>
              <a:t>sides show. Then the other player gets a turn.</a:t>
            </a:r>
          </a:p>
          <a:p>
            <a:pPr>
              <a:buNone/>
            </a:pPr>
            <a:r>
              <a:rPr lang="en-US" dirty="0">
                <a:latin typeface="Baskerville Old Face" pitchFamily="18" charset="0"/>
              </a:rPr>
              <a:t>6. If the two cards you choose match, pick them up and take another turn.</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09600"/>
          </a:xfrm>
        </p:spPr>
        <p:txBody>
          <a:bodyPr>
            <a:normAutofit fontScale="90000"/>
          </a:bodyPr>
          <a:lstStyle/>
          <a:p>
            <a:r>
              <a:rPr lang="en-US" dirty="0">
                <a:latin typeface="Baskerville Old Face" pitchFamily="18" charset="0"/>
              </a:rPr>
              <a:t>Math </a:t>
            </a:r>
            <a:r>
              <a:rPr lang="en-US" dirty="0" smtClean="0">
                <a:latin typeface="Baskerville Old Face" pitchFamily="18" charset="0"/>
              </a:rPr>
              <a:t>Bingo 			</a:t>
            </a:r>
            <a:r>
              <a:rPr lang="en-US" sz="1600" dirty="0" smtClean="0"/>
              <a:t>Patterns, </a:t>
            </a:r>
            <a:r>
              <a:rPr lang="en-US" sz="1600" dirty="0" err="1" smtClean="0"/>
              <a:t>Relationships,and</a:t>
            </a:r>
            <a:r>
              <a:rPr lang="en-US" sz="1600" dirty="0" smtClean="0"/>
              <a:t> Functions </a:t>
            </a:r>
            <a:endParaRPr lang="en-US" sz="1600" dirty="0">
              <a:latin typeface="Baskerville Old Face" pitchFamily="18" charset="0"/>
            </a:endParaRPr>
          </a:p>
        </p:txBody>
      </p:sp>
      <p:sp>
        <p:nvSpPr>
          <p:cNvPr id="3" name="Content Placeholder 2"/>
          <p:cNvSpPr>
            <a:spLocks noGrp="1"/>
          </p:cNvSpPr>
          <p:nvPr>
            <p:ph idx="1"/>
          </p:nvPr>
        </p:nvSpPr>
        <p:spPr>
          <a:xfrm>
            <a:off x="152400" y="990600"/>
            <a:ext cx="8839200" cy="5638800"/>
          </a:xfrm>
        </p:spPr>
        <p:txBody>
          <a:bodyPr>
            <a:normAutofit fontScale="62500" lnSpcReduction="20000"/>
          </a:bodyPr>
          <a:lstStyle/>
          <a:p>
            <a:pPr>
              <a:buNone/>
            </a:pPr>
            <a:r>
              <a:rPr lang="en-US" b="1" dirty="0">
                <a:latin typeface="Baskerville Old Face" pitchFamily="18" charset="0"/>
              </a:rPr>
              <a:t>Goal:</a:t>
            </a:r>
          </a:p>
          <a:p>
            <a:pPr>
              <a:buNone/>
            </a:pPr>
            <a:r>
              <a:rPr lang="en-US" dirty="0">
                <a:latin typeface="Baskerville Old Face" pitchFamily="18" charset="0"/>
              </a:rPr>
              <a:t>To help your child practice number facts and arithmetic while having fun</a:t>
            </a:r>
          </a:p>
          <a:p>
            <a:pPr>
              <a:buNone/>
            </a:pPr>
            <a:endParaRPr lang="en-US" dirty="0" smtClean="0">
              <a:latin typeface="Baskerville Old Face" pitchFamily="18" charset="0"/>
            </a:endParaRPr>
          </a:p>
          <a:p>
            <a:pPr>
              <a:buNone/>
            </a:pPr>
            <a:r>
              <a:rPr lang="en-US" b="1" dirty="0" smtClean="0">
                <a:latin typeface="Baskerville Old Face" pitchFamily="18" charset="0"/>
              </a:rPr>
              <a:t>What </a:t>
            </a:r>
            <a:r>
              <a:rPr lang="en-US" b="1" dirty="0">
                <a:latin typeface="Baskerville Old Face" pitchFamily="18" charset="0"/>
              </a:rPr>
              <a:t>You Will Need:</a:t>
            </a:r>
          </a:p>
          <a:p>
            <a:pPr>
              <a:buFont typeface="Wingdings" pitchFamily="2" charset="2"/>
              <a:buChar char="ü"/>
            </a:pPr>
            <a:r>
              <a:rPr lang="en-US" dirty="0" smtClean="0">
                <a:latin typeface="Baskerville Old Face" pitchFamily="18" charset="0"/>
              </a:rPr>
              <a:t>A </a:t>
            </a:r>
            <a:r>
              <a:rPr lang="en-US" dirty="0">
                <a:latin typeface="Baskerville Old Face" pitchFamily="18" charset="0"/>
              </a:rPr>
              <a:t>Math Bingo game sheet</a:t>
            </a:r>
          </a:p>
          <a:p>
            <a:pPr>
              <a:buFont typeface="Wingdings" pitchFamily="2" charset="2"/>
              <a:buChar char="ü"/>
            </a:pPr>
            <a:r>
              <a:rPr lang="en-US" dirty="0" smtClean="0">
                <a:latin typeface="Baskerville Old Face" pitchFamily="18" charset="0"/>
              </a:rPr>
              <a:t>A </a:t>
            </a:r>
            <a:r>
              <a:rPr lang="en-US" dirty="0">
                <a:latin typeface="Baskerville Old Face" pitchFamily="18" charset="0"/>
              </a:rPr>
              <a:t>set of clues prepared by an adult</a:t>
            </a:r>
          </a:p>
          <a:p>
            <a:pPr>
              <a:buFont typeface="Wingdings" pitchFamily="2" charset="2"/>
              <a:buChar char="ü"/>
            </a:pPr>
            <a:r>
              <a:rPr lang="en-US" dirty="0" smtClean="0">
                <a:latin typeface="Baskerville Old Face" pitchFamily="18" charset="0"/>
              </a:rPr>
              <a:t>One </a:t>
            </a:r>
            <a:r>
              <a:rPr lang="en-US" dirty="0">
                <a:latin typeface="Baskerville Old Face" pitchFamily="18" charset="0"/>
              </a:rPr>
              <a:t>marker (a coin or chip will work)</a:t>
            </a:r>
          </a:p>
          <a:p>
            <a:pPr>
              <a:buFont typeface="Wingdings" pitchFamily="2" charset="2"/>
              <a:buChar char="ü"/>
            </a:pPr>
            <a:r>
              <a:rPr lang="en-US" dirty="0" smtClean="0">
                <a:latin typeface="Baskerville Old Face" pitchFamily="18" charset="0"/>
              </a:rPr>
              <a:t>Paper </a:t>
            </a:r>
            <a:r>
              <a:rPr lang="en-US" dirty="0">
                <a:latin typeface="Baskerville Old Face" pitchFamily="18" charset="0"/>
              </a:rPr>
              <a:t>and pencils for each player</a:t>
            </a:r>
          </a:p>
          <a:p>
            <a:pPr>
              <a:buNone/>
            </a:pPr>
            <a:endParaRPr lang="en-US" dirty="0" smtClean="0">
              <a:latin typeface="Baskerville Old Face" pitchFamily="18" charset="0"/>
            </a:endParaRPr>
          </a:p>
          <a:p>
            <a:pPr>
              <a:buNone/>
            </a:pPr>
            <a:r>
              <a:rPr lang="en-US" b="1" dirty="0" smtClean="0">
                <a:latin typeface="Baskerville Old Face" pitchFamily="18" charset="0"/>
              </a:rPr>
              <a:t>Let’s </a:t>
            </a:r>
            <a:r>
              <a:rPr lang="en-US" b="1" dirty="0">
                <a:latin typeface="Baskerville Old Face" pitchFamily="18" charset="0"/>
              </a:rPr>
              <a:t>Go!</a:t>
            </a:r>
          </a:p>
          <a:p>
            <a:pPr>
              <a:buNone/>
            </a:pPr>
            <a:r>
              <a:rPr lang="en-US" dirty="0">
                <a:latin typeface="Baskerville Old Face" pitchFamily="18" charset="0"/>
              </a:rPr>
              <a:t>1. Prepare grids with 4 rows and </a:t>
            </a:r>
            <a:r>
              <a:rPr lang="en-US" dirty="0" smtClean="0">
                <a:latin typeface="Baskerville Old Face" pitchFamily="18" charset="0"/>
              </a:rPr>
              <a:t>4 columns</a:t>
            </a:r>
            <a:r>
              <a:rPr lang="en-US" dirty="0">
                <a:latin typeface="Baskerville Old Face" pitchFamily="18" charset="0"/>
              </a:rPr>
              <a:t>. Choose numbers to fill each</a:t>
            </a:r>
          </a:p>
          <a:p>
            <a:pPr>
              <a:buNone/>
            </a:pPr>
            <a:r>
              <a:rPr lang="en-US" dirty="0" smtClean="0">
                <a:latin typeface="Baskerville Old Face" pitchFamily="18" charset="0"/>
              </a:rPr>
              <a:t>	square</a:t>
            </a:r>
            <a:r>
              <a:rPr lang="en-US" dirty="0">
                <a:latin typeface="Baskerville Old Face" pitchFamily="18" charset="0"/>
              </a:rPr>
              <a:t>. Make enough for each </a:t>
            </a:r>
            <a:r>
              <a:rPr lang="en-US" dirty="0" smtClean="0">
                <a:latin typeface="Baskerville Old Face" pitchFamily="18" charset="0"/>
              </a:rPr>
              <a:t>child who </a:t>
            </a:r>
            <a:r>
              <a:rPr lang="en-US" dirty="0">
                <a:latin typeface="Baskerville Old Face" pitchFamily="18" charset="0"/>
              </a:rPr>
              <a:t>will play, but make each </a:t>
            </a:r>
            <a:r>
              <a:rPr lang="en-US" dirty="0" smtClean="0">
                <a:latin typeface="Baskerville Old Face" pitchFamily="18" charset="0"/>
              </a:rPr>
              <a:t>one different</a:t>
            </a:r>
            <a:r>
              <a:rPr lang="en-US" dirty="0">
                <a:latin typeface="Baskerville Old Face" pitchFamily="18" charset="0"/>
              </a:rPr>
              <a:t>.</a:t>
            </a:r>
          </a:p>
          <a:p>
            <a:pPr>
              <a:buNone/>
            </a:pPr>
            <a:r>
              <a:rPr lang="en-US" dirty="0">
                <a:latin typeface="Baskerville Old Face" pitchFamily="18" charset="0"/>
              </a:rPr>
              <a:t>2. Prepare a set of clues, using skills your child needs to practice. (</a:t>
            </a:r>
            <a:r>
              <a:rPr lang="en-US" dirty="0" smtClean="0">
                <a:latin typeface="Baskerville Old Face" pitchFamily="18" charset="0"/>
              </a:rPr>
              <a:t>Addition, subtraction</a:t>
            </a:r>
            <a:r>
              <a:rPr lang="en-US" dirty="0">
                <a:latin typeface="Baskerville Old Face" pitchFamily="18" charset="0"/>
              </a:rPr>
              <a:t>, fractions, multiplication, division.)</a:t>
            </a:r>
          </a:p>
          <a:p>
            <a:pPr>
              <a:buNone/>
            </a:pPr>
            <a:r>
              <a:rPr lang="en-US" dirty="0">
                <a:latin typeface="Baskerville Old Face" pitchFamily="18" charset="0"/>
              </a:rPr>
              <a:t>3. Read your first clue. </a:t>
            </a:r>
            <a:r>
              <a:rPr lang="en-US" i="1" dirty="0">
                <a:latin typeface="Baskerville Old Face" pitchFamily="18" charset="0"/>
              </a:rPr>
              <a:t>Example: The answer to 7+3-8. (2)</a:t>
            </a:r>
          </a:p>
          <a:p>
            <a:pPr>
              <a:buNone/>
            </a:pPr>
            <a:r>
              <a:rPr lang="en-US" dirty="0">
                <a:latin typeface="Baskerville Old Face" pitchFamily="18" charset="0"/>
              </a:rPr>
              <a:t>4. Have each child calculate the answer using mental math or paper and </a:t>
            </a:r>
            <a:r>
              <a:rPr lang="en-US" dirty="0" smtClean="0">
                <a:latin typeface="Baskerville Old Face" pitchFamily="18" charset="0"/>
              </a:rPr>
              <a:t>pencil. Put </a:t>
            </a:r>
            <a:r>
              <a:rPr lang="en-US" dirty="0">
                <a:latin typeface="Baskerville Old Face" pitchFamily="18" charset="0"/>
              </a:rPr>
              <a:t>the marker or chip on the correct </a:t>
            </a:r>
            <a:r>
              <a:rPr lang="en-US" dirty="0" smtClean="0">
                <a:latin typeface="Baskerville Old Face" pitchFamily="18" charset="0"/>
              </a:rPr>
              <a:t>answer.</a:t>
            </a:r>
          </a:p>
          <a:p>
            <a:pPr marL="514350" indent="-514350">
              <a:buNone/>
            </a:pPr>
            <a:r>
              <a:rPr lang="en-US" dirty="0" smtClean="0">
                <a:latin typeface="Baskerville Old Face" pitchFamily="18" charset="0"/>
              </a:rPr>
              <a:t>5.   When </a:t>
            </a:r>
            <a:r>
              <a:rPr lang="en-US" dirty="0">
                <a:latin typeface="Baskerville Old Face" pitchFamily="18" charset="0"/>
              </a:rPr>
              <a:t>each child has marked a number, read the correct answer. If they </a:t>
            </a:r>
            <a:r>
              <a:rPr lang="en-US" dirty="0" smtClean="0">
                <a:latin typeface="Baskerville Old Face" pitchFamily="18" charset="0"/>
              </a:rPr>
              <a:t>got it right,</a:t>
            </a:r>
          </a:p>
          <a:p>
            <a:pPr marL="514350" indent="-514350">
              <a:buNone/>
            </a:pPr>
            <a:r>
              <a:rPr lang="en-US" dirty="0" smtClean="0">
                <a:latin typeface="Baskerville Old Face" pitchFamily="18" charset="0"/>
              </a:rPr>
              <a:t>       remove </a:t>
            </a:r>
            <a:r>
              <a:rPr lang="en-US" dirty="0">
                <a:latin typeface="Baskerville Old Face" pitchFamily="18" charset="0"/>
              </a:rPr>
              <a:t>the marker and place an x over the number. If they got </a:t>
            </a:r>
            <a:r>
              <a:rPr lang="en-US" dirty="0" smtClean="0">
                <a:latin typeface="Baskerville Old Face" pitchFamily="18" charset="0"/>
              </a:rPr>
              <a:t>it wrong</a:t>
            </a:r>
            <a:r>
              <a:rPr lang="en-US" dirty="0">
                <a:latin typeface="Baskerville Old Face" pitchFamily="18" charset="0"/>
              </a:rPr>
              <a:t>, </a:t>
            </a:r>
            <a:r>
              <a:rPr lang="en-US" dirty="0" smtClean="0">
                <a:latin typeface="Baskerville Old Face" pitchFamily="18" charset="0"/>
              </a:rPr>
              <a:t>remove</a:t>
            </a:r>
          </a:p>
          <a:p>
            <a:pPr marL="514350" indent="-514350">
              <a:buNone/>
            </a:pPr>
            <a:r>
              <a:rPr lang="en-US" dirty="0" smtClean="0">
                <a:latin typeface="Baskerville Old Face" pitchFamily="18" charset="0"/>
              </a:rPr>
              <a:t>       the marker </a:t>
            </a:r>
            <a:r>
              <a:rPr lang="en-US" dirty="0">
                <a:latin typeface="Baskerville Old Face" pitchFamily="18" charset="0"/>
              </a:rPr>
              <a:t>and try again.</a:t>
            </a:r>
          </a:p>
          <a:p>
            <a:pPr>
              <a:buNone/>
            </a:pPr>
            <a:r>
              <a:rPr lang="en-US" dirty="0" smtClean="0">
                <a:latin typeface="Baskerville Old Face" pitchFamily="18" charset="0"/>
              </a:rPr>
              <a:t>6. </a:t>
            </a:r>
            <a:r>
              <a:rPr lang="en-US" dirty="0">
                <a:latin typeface="Baskerville Old Face" pitchFamily="18" charset="0"/>
              </a:rPr>
              <a:t>Continue reading clues and marking answers until one child gets 4 in a </a:t>
            </a:r>
            <a:r>
              <a:rPr lang="en-US" dirty="0" smtClean="0">
                <a:latin typeface="Baskerville Old Face" pitchFamily="18" charset="0"/>
              </a:rPr>
              <a:t>row, across</a:t>
            </a:r>
            <a:r>
              <a:rPr lang="en-US" dirty="0">
                <a:latin typeface="Baskerville Old Face" pitchFamily="18" charset="0"/>
              </a:rPr>
              <a:t>, up and down or diagonally.</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533400"/>
          </a:xfrm>
        </p:spPr>
        <p:txBody>
          <a:bodyPr>
            <a:normAutofit fontScale="90000"/>
          </a:bodyPr>
          <a:lstStyle/>
          <a:p>
            <a:r>
              <a:rPr lang="en-US" dirty="0">
                <a:latin typeface="Baskerville Old Face" pitchFamily="18" charset="0"/>
              </a:rPr>
              <a:t>Super </a:t>
            </a:r>
            <a:r>
              <a:rPr lang="en-US" dirty="0" smtClean="0">
                <a:latin typeface="Baskerville Old Face" pitchFamily="18" charset="0"/>
              </a:rPr>
              <a:t>Sums                         </a:t>
            </a:r>
            <a:r>
              <a:rPr lang="en-US" sz="1600" dirty="0" smtClean="0"/>
              <a:t>Patterns, </a:t>
            </a:r>
            <a:r>
              <a:rPr lang="en-US" sz="1600" dirty="0" err="1" smtClean="0"/>
              <a:t>Relationships,and</a:t>
            </a:r>
            <a:r>
              <a:rPr lang="en-US" sz="1600" dirty="0" smtClean="0"/>
              <a:t> Functions </a:t>
            </a:r>
            <a:endParaRPr lang="en-US" sz="1600" dirty="0">
              <a:latin typeface="Baskerville Old Face" pitchFamily="18" charset="0"/>
            </a:endParaRPr>
          </a:p>
        </p:txBody>
      </p:sp>
      <p:sp>
        <p:nvSpPr>
          <p:cNvPr id="3" name="Content Placeholder 2"/>
          <p:cNvSpPr>
            <a:spLocks noGrp="1"/>
          </p:cNvSpPr>
          <p:nvPr>
            <p:ph idx="1"/>
          </p:nvPr>
        </p:nvSpPr>
        <p:spPr>
          <a:xfrm>
            <a:off x="228600" y="990600"/>
            <a:ext cx="8763000" cy="5715000"/>
          </a:xfrm>
        </p:spPr>
        <p:txBody>
          <a:bodyPr>
            <a:normAutofit fontScale="62500" lnSpcReduction="20000"/>
          </a:bodyPr>
          <a:lstStyle/>
          <a:p>
            <a:pPr>
              <a:buNone/>
            </a:pPr>
            <a:r>
              <a:rPr lang="en-US" b="1" dirty="0">
                <a:latin typeface="Baskerville Old Face" pitchFamily="18" charset="0"/>
              </a:rPr>
              <a:t>Goal:</a:t>
            </a:r>
          </a:p>
          <a:p>
            <a:pPr>
              <a:buNone/>
            </a:pPr>
            <a:r>
              <a:rPr lang="en-US" dirty="0" smtClean="0">
                <a:latin typeface="Baskerville Old Face" pitchFamily="18" charset="0"/>
              </a:rPr>
              <a:t>To </a:t>
            </a:r>
            <a:r>
              <a:rPr lang="en-US" dirty="0">
                <a:latin typeface="Baskerville Old Face" pitchFamily="18" charset="0"/>
              </a:rPr>
              <a:t>help your child develop different ways to see and work with numbers by using </a:t>
            </a:r>
            <a:r>
              <a:rPr lang="en-US" dirty="0" smtClean="0">
                <a:latin typeface="Baskerville Old Face" pitchFamily="18" charset="0"/>
              </a:rPr>
              <a:t>them in </a:t>
            </a:r>
            <a:r>
              <a:rPr lang="en-US" dirty="0">
                <a:latin typeface="Baskerville Old Face" pitchFamily="18" charset="0"/>
              </a:rPr>
              <a:t>different combinations to achieve a goal.</a:t>
            </a:r>
          </a:p>
          <a:p>
            <a:pPr>
              <a:buNone/>
            </a:pPr>
            <a:r>
              <a:rPr lang="en-US" b="1" dirty="0">
                <a:latin typeface="Baskerville Old Face" pitchFamily="18" charset="0"/>
              </a:rPr>
              <a:t>What You Will Need:</a:t>
            </a:r>
          </a:p>
          <a:p>
            <a:pPr>
              <a:buFont typeface="Wingdings" pitchFamily="2" charset="2"/>
              <a:buChar char="ü"/>
            </a:pPr>
            <a:r>
              <a:rPr lang="en-US" dirty="0" smtClean="0">
                <a:latin typeface="Baskerville Old Face" pitchFamily="18" charset="0"/>
              </a:rPr>
              <a:t>Deck </a:t>
            </a:r>
            <a:r>
              <a:rPr lang="en-US" dirty="0">
                <a:latin typeface="Baskerville Old Face" pitchFamily="18" charset="0"/>
              </a:rPr>
              <a:t>of cards</a:t>
            </a:r>
          </a:p>
          <a:p>
            <a:pPr>
              <a:buFont typeface="Wingdings" pitchFamily="2" charset="2"/>
              <a:buChar char="ü"/>
            </a:pPr>
            <a:r>
              <a:rPr lang="en-US" dirty="0" smtClean="0">
                <a:latin typeface="Baskerville Old Face" pitchFamily="18" charset="0"/>
              </a:rPr>
              <a:t>Paper</a:t>
            </a:r>
            <a:endParaRPr lang="en-US" dirty="0">
              <a:latin typeface="Baskerville Old Face" pitchFamily="18" charset="0"/>
            </a:endParaRPr>
          </a:p>
          <a:p>
            <a:pPr>
              <a:buFont typeface="Wingdings" pitchFamily="2" charset="2"/>
              <a:buChar char="ü"/>
            </a:pPr>
            <a:r>
              <a:rPr lang="en-US" dirty="0" smtClean="0">
                <a:latin typeface="Baskerville Old Face" pitchFamily="18" charset="0"/>
              </a:rPr>
              <a:t>Pencil</a:t>
            </a:r>
            <a:endParaRPr lang="en-US" dirty="0">
              <a:latin typeface="Baskerville Old Face" pitchFamily="18" charset="0"/>
            </a:endParaRPr>
          </a:p>
          <a:p>
            <a:pPr>
              <a:buNone/>
            </a:pPr>
            <a:r>
              <a:rPr lang="en-US" b="1" dirty="0">
                <a:latin typeface="Baskerville Old Face" pitchFamily="18" charset="0"/>
              </a:rPr>
              <a:t>Let’s Go!</a:t>
            </a:r>
          </a:p>
          <a:p>
            <a:pPr>
              <a:buNone/>
            </a:pPr>
            <a:r>
              <a:rPr lang="en-US" dirty="0">
                <a:latin typeface="Baskerville Old Face" pitchFamily="18" charset="0"/>
              </a:rPr>
              <a:t>1. Have each player write the numbers 1-12 on a piece </a:t>
            </a:r>
            <a:r>
              <a:rPr lang="en-US" dirty="0" smtClean="0">
                <a:latin typeface="Baskerville Old Face" pitchFamily="18" charset="0"/>
              </a:rPr>
              <a:t>of paper</a:t>
            </a:r>
            <a:r>
              <a:rPr lang="en-US" dirty="0">
                <a:latin typeface="Baskerville Old Face" pitchFamily="18" charset="0"/>
              </a:rPr>
              <a:t>. The object of the game is to be the first one to cross off all </a:t>
            </a:r>
            <a:r>
              <a:rPr lang="en-US" dirty="0" smtClean="0">
                <a:latin typeface="Baskerville Old Face" pitchFamily="18" charset="0"/>
              </a:rPr>
              <a:t>the numbers </a:t>
            </a:r>
            <a:r>
              <a:rPr lang="en-US" dirty="0">
                <a:latin typeface="Baskerville Old Face" pitchFamily="18" charset="0"/>
              </a:rPr>
              <a:t>on the list.</a:t>
            </a:r>
          </a:p>
          <a:p>
            <a:pPr>
              <a:buNone/>
            </a:pPr>
            <a:r>
              <a:rPr lang="en-US" dirty="0">
                <a:latin typeface="Baskerville Old Face" pitchFamily="18" charset="0"/>
              </a:rPr>
              <a:t>2. Open a deck of cards. Use only the cards 1(Ace)-6 in every suit (hearts, </a:t>
            </a:r>
            <a:r>
              <a:rPr lang="en-US" dirty="0" smtClean="0">
                <a:latin typeface="Baskerville Old Face" pitchFamily="18" charset="0"/>
              </a:rPr>
              <a:t>clubs, spades</a:t>
            </a:r>
            <a:r>
              <a:rPr lang="en-US" dirty="0">
                <a:latin typeface="Baskerville Old Face" pitchFamily="18" charset="0"/>
              </a:rPr>
              <a:t>, diamonds).</a:t>
            </a:r>
          </a:p>
          <a:p>
            <a:pPr>
              <a:buNone/>
            </a:pPr>
            <a:r>
              <a:rPr lang="en-US" dirty="0">
                <a:latin typeface="Baskerville Old Face" pitchFamily="18" charset="0"/>
              </a:rPr>
              <a:t>3. Each player picks two cards and adds up the numbers on them. The </a:t>
            </a:r>
            <a:r>
              <a:rPr lang="en-US" dirty="0" smtClean="0">
                <a:latin typeface="Baskerville Old Face" pitchFamily="18" charset="0"/>
              </a:rPr>
              <a:t>players can </a:t>
            </a:r>
            <a:r>
              <a:rPr lang="en-US" dirty="0">
                <a:latin typeface="Baskerville Old Face" pitchFamily="18" charset="0"/>
              </a:rPr>
              <a:t>choose to mark off the numbers on the list by </a:t>
            </a:r>
            <a:r>
              <a:rPr lang="en-US" dirty="0" smtClean="0">
                <a:latin typeface="Baskerville Old Face" pitchFamily="18" charset="0"/>
              </a:rPr>
              <a:t>using the </a:t>
            </a:r>
            <a:r>
              <a:rPr lang="en-US" dirty="0">
                <a:latin typeface="Baskerville Old Face" pitchFamily="18" charset="0"/>
              </a:rPr>
              <a:t>total value or crossing off two or three numbers </a:t>
            </a:r>
            <a:r>
              <a:rPr lang="en-US" dirty="0" smtClean="0">
                <a:latin typeface="Baskerville Old Face" pitchFamily="18" charset="0"/>
              </a:rPr>
              <a:t>that make </a:t>
            </a:r>
            <a:r>
              <a:rPr lang="en-US" dirty="0">
                <a:latin typeface="Baskerville Old Face" pitchFamily="18" charset="0"/>
              </a:rPr>
              <a:t>that value. For example, if the player picks a 5 and a </a:t>
            </a:r>
            <a:r>
              <a:rPr lang="en-US" dirty="0" smtClean="0">
                <a:latin typeface="Baskerville Old Face" pitchFamily="18" charset="0"/>
              </a:rPr>
              <a:t>6, the </a:t>
            </a:r>
            <a:r>
              <a:rPr lang="en-US" dirty="0">
                <a:latin typeface="Baskerville Old Face" pitchFamily="18" charset="0"/>
              </a:rPr>
              <a:t>player can choose to cross out 11, or 5 and 6, or 7 </a:t>
            </a:r>
            <a:r>
              <a:rPr lang="en-US" dirty="0" smtClean="0">
                <a:latin typeface="Baskerville Old Face" pitchFamily="18" charset="0"/>
              </a:rPr>
              <a:t>and 4</a:t>
            </a:r>
            <a:r>
              <a:rPr lang="en-US" dirty="0">
                <a:latin typeface="Baskerville Old Face" pitchFamily="18" charset="0"/>
              </a:rPr>
              <a:t>, or 8 and 3, or 9 and 2, or 10 and 1, or 1, 2, and 8.</a:t>
            </a:r>
          </a:p>
          <a:p>
            <a:pPr>
              <a:buNone/>
            </a:pPr>
            <a:r>
              <a:rPr lang="en-US" b="1" dirty="0">
                <a:latin typeface="Baskerville Old Face" pitchFamily="18" charset="0"/>
              </a:rPr>
              <a:t>Let’s Go On!</a:t>
            </a:r>
          </a:p>
          <a:p>
            <a:pPr>
              <a:buNone/>
            </a:pPr>
            <a:r>
              <a:rPr lang="en-US" b="1" dirty="0">
                <a:latin typeface="Baskerville Old Face" pitchFamily="18" charset="0"/>
              </a:rPr>
              <a:t>Make 100. </a:t>
            </a:r>
            <a:r>
              <a:rPr lang="en-US" dirty="0">
                <a:latin typeface="Baskerville Old Face" pitchFamily="18" charset="0"/>
              </a:rPr>
              <a:t>Using only Ace–6, have each player draw 8 cards. Each player </a:t>
            </a:r>
            <a:r>
              <a:rPr lang="en-US" dirty="0" smtClean="0">
                <a:latin typeface="Baskerville Old Face" pitchFamily="18" charset="0"/>
              </a:rPr>
              <a:t>must get </a:t>
            </a:r>
            <a:r>
              <a:rPr lang="en-US" dirty="0">
                <a:latin typeface="Baskerville Old Face" pitchFamily="18" charset="0"/>
              </a:rPr>
              <a:t>as close to 100 as possible without going over. Players can </a:t>
            </a:r>
            <a:r>
              <a:rPr lang="en-US" dirty="0" smtClean="0">
                <a:latin typeface="Baskerville Old Face" pitchFamily="18" charset="0"/>
              </a:rPr>
              <a:t>decide whether </a:t>
            </a:r>
            <a:r>
              <a:rPr lang="en-US" dirty="0">
                <a:latin typeface="Baskerville Old Face" pitchFamily="18" charset="0"/>
              </a:rPr>
              <a:t>to use a card in the tens place or the ones place. For example, if </a:t>
            </a:r>
            <a:r>
              <a:rPr lang="en-US" dirty="0" smtClean="0">
                <a:latin typeface="Baskerville Old Face" pitchFamily="18" charset="0"/>
              </a:rPr>
              <a:t>a player </a:t>
            </a:r>
            <a:r>
              <a:rPr lang="en-US" dirty="0">
                <a:latin typeface="Baskerville Old Face" pitchFamily="18" charset="0"/>
              </a:rPr>
              <a:t>draws two 1s (aces), a 2, a 5, two 3s, a 4, and a 6, he can choose to </a:t>
            </a:r>
            <a:r>
              <a:rPr lang="en-US" dirty="0" smtClean="0">
                <a:latin typeface="Baskerville Old Face" pitchFamily="18" charset="0"/>
              </a:rPr>
              <a:t>use the </a:t>
            </a:r>
            <a:r>
              <a:rPr lang="en-US" dirty="0">
                <a:latin typeface="Baskerville Old Face" pitchFamily="18" charset="0"/>
              </a:rPr>
              <a:t>numerals in the following way: 30, 40, 10, 5, 6, 1, 3, 2. This adds up to 97.</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533400"/>
          </a:xfrm>
        </p:spPr>
        <p:txBody>
          <a:bodyPr>
            <a:normAutofit fontScale="90000"/>
          </a:bodyPr>
          <a:lstStyle/>
          <a:p>
            <a:r>
              <a:rPr lang="en-US" dirty="0" smtClean="0">
                <a:latin typeface="Baskerville Old Face" pitchFamily="18" charset="0"/>
              </a:rPr>
              <a:t>Shop-o-</a:t>
            </a:r>
            <a:r>
              <a:rPr lang="en-US" dirty="0" err="1" smtClean="0">
                <a:latin typeface="Baskerville Old Face" pitchFamily="18" charset="0"/>
              </a:rPr>
              <a:t>rama</a:t>
            </a:r>
            <a:r>
              <a:rPr lang="en-US" dirty="0" smtClean="0">
                <a:latin typeface="Baskerville Old Face" pitchFamily="18" charset="0"/>
              </a:rPr>
              <a:t>                       </a:t>
            </a:r>
            <a:r>
              <a:rPr lang="en-US" sz="1600" dirty="0" smtClean="0"/>
              <a:t>Patterns, </a:t>
            </a:r>
            <a:r>
              <a:rPr lang="en-US" sz="1600" dirty="0" err="1" smtClean="0"/>
              <a:t>Relationships,and</a:t>
            </a:r>
            <a:r>
              <a:rPr lang="en-US" sz="1600" dirty="0" smtClean="0"/>
              <a:t> Functions </a:t>
            </a:r>
            <a:endParaRPr lang="en-US" sz="1600" dirty="0">
              <a:latin typeface="Baskerville Old Face" pitchFamily="18" charset="0"/>
            </a:endParaRPr>
          </a:p>
        </p:txBody>
      </p:sp>
      <p:sp>
        <p:nvSpPr>
          <p:cNvPr id="3" name="Content Placeholder 2"/>
          <p:cNvSpPr>
            <a:spLocks noGrp="1"/>
          </p:cNvSpPr>
          <p:nvPr>
            <p:ph idx="1"/>
          </p:nvPr>
        </p:nvSpPr>
        <p:spPr>
          <a:xfrm>
            <a:off x="228600" y="914400"/>
            <a:ext cx="8686800" cy="5791200"/>
          </a:xfrm>
        </p:spPr>
        <p:txBody>
          <a:bodyPr>
            <a:noAutofit/>
          </a:bodyPr>
          <a:lstStyle/>
          <a:p>
            <a:pPr>
              <a:buNone/>
            </a:pPr>
            <a:r>
              <a:rPr lang="en-US" sz="1300" b="1" dirty="0">
                <a:latin typeface="Baskerville Old Face" pitchFamily="18" charset="0"/>
              </a:rPr>
              <a:t>Goal:</a:t>
            </a:r>
          </a:p>
          <a:p>
            <a:pPr>
              <a:buNone/>
            </a:pPr>
            <a:r>
              <a:rPr lang="en-US" sz="1300" dirty="0">
                <a:latin typeface="Baskerville Old Face" pitchFamily="18" charset="0"/>
              </a:rPr>
              <a:t>To help your child practice numerical operations </a:t>
            </a:r>
            <a:r>
              <a:rPr lang="en-US" sz="1300" dirty="0" smtClean="0">
                <a:latin typeface="Baskerville Old Face" pitchFamily="18" charset="0"/>
              </a:rPr>
              <a:t>and learn </a:t>
            </a:r>
            <a:r>
              <a:rPr lang="en-US" sz="1300" dirty="0">
                <a:latin typeface="Baskerville Old Face" pitchFamily="18" charset="0"/>
              </a:rPr>
              <a:t>to be careful spenders</a:t>
            </a:r>
          </a:p>
          <a:p>
            <a:pPr>
              <a:buNone/>
            </a:pPr>
            <a:endParaRPr lang="en-US" sz="1300" dirty="0" smtClean="0">
              <a:latin typeface="Baskerville Old Face" pitchFamily="18" charset="0"/>
            </a:endParaRPr>
          </a:p>
          <a:p>
            <a:pPr>
              <a:buNone/>
            </a:pPr>
            <a:r>
              <a:rPr lang="en-US" sz="1300" b="1" dirty="0" smtClean="0">
                <a:latin typeface="Baskerville Old Face" pitchFamily="18" charset="0"/>
              </a:rPr>
              <a:t>What </a:t>
            </a:r>
            <a:r>
              <a:rPr lang="en-US" sz="1300" b="1" dirty="0">
                <a:latin typeface="Baskerville Old Face" pitchFamily="18" charset="0"/>
              </a:rPr>
              <a:t>You Will Need:</a:t>
            </a:r>
          </a:p>
          <a:p>
            <a:pPr>
              <a:buFont typeface="Wingdings" pitchFamily="2" charset="2"/>
              <a:buChar char="ü"/>
            </a:pPr>
            <a:r>
              <a:rPr lang="en-US" sz="1300" dirty="0" smtClean="0">
                <a:latin typeface="Baskerville Old Face" pitchFamily="18" charset="0"/>
              </a:rPr>
              <a:t>A </a:t>
            </a:r>
            <a:r>
              <a:rPr lang="en-US" sz="1300" dirty="0">
                <a:latin typeface="Baskerville Old Face" pitchFamily="18" charset="0"/>
              </a:rPr>
              <a:t>variety of catalogs, magazines, and </a:t>
            </a:r>
            <a:r>
              <a:rPr lang="en-US" sz="1300" dirty="0" smtClean="0">
                <a:latin typeface="Baskerville Old Face" pitchFamily="18" charset="0"/>
              </a:rPr>
              <a:t>store circulars</a:t>
            </a:r>
            <a:endParaRPr lang="en-US" sz="1300" dirty="0">
              <a:latin typeface="Baskerville Old Face" pitchFamily="18" charset="0"/>
            </a:endParaRPr>
          </a:p>
          <a:p>
            <a:pPr>
              <a:buFont typeface="Wingdings" pitchFamily="2" charset="2"/>
              <a:buChar char="ü"/>
            </a:pPr>
            <a:r>
              <a:rPr lang="en-US" sz="1300" dirty="0" smtClean="0">
                <a:latin typeface="Baskerville Old Face" pitchFamily="18" charset="0"/>
              </a:rPr>
              <a:t>Scissors</a:t>
            </a:r>
          </a:p>
          <a:p>
            <a:pPr>
              <a:buFont typeface="Wingdings" pitchFamily="2" charset="2"/>
              <a:buChar char="ü"/>
            </a:pPr>
            <a:r>
              <a:rPr lang="en-US" sz="1300" dirty="0" smtClean="0">
                <a:latin typeface="Baskerville Old Face" pitchFamily="18" charset="0"/>
              </a:rPr>
              <a:t>Construction paper</a:t>
            </a:r>
          </a:p>
          <a:p>
            <a:pPr>
              <a:buFont typeface="Wingdings" pitchFamily="2" charset="2"/>
              <a:buChar char="ü"/>
            </a:pPr>
            <a:r>
              <a:rPr lang="en-US" sz="1300" dirty="0" smtClean="0">
                <a:latin typeface="Baskerville Old Face" pitchFamily="18" charset="0"/>
              </a:rPr>
              <a:t>Colored </a:t>
            </a:r>
            <a:r>
              <a:rPr lang="en-US" sz="1300" dirty="0">
                <a:latin typeface="Baskerville Old Face" pitchFamily="18" charset="0"/>
              </a:rPr>
              <a:t>markers</a:t>
            </a:r>
          </a:p>
          <a:p>
            <a:pPr>
              <a:buFont typeface="Wingdings" pitchFamily="2" charset="2"/>
              <a:buChar char="ü"/>
            </a:pPr>
            <a:r>
              <a:rPr lang="en-US" sz="1300" dirty="0" smtClean="0">
                <a:latin typeface="Baskerville Old Face" pitchFamily="18" charset="0"/>
              </a:rPr>
              <a:t> </a:t>
            </a:r>
            <a:r>
              <a:rPr lang="en-US" sz="1300" dirty="0">
                <a:latin typeface="Baskerville Old Face" pitchFamily="18" charset="0"/>
              </a:rPr>
              <a:t>Glue</a:t>
            </a:r>
          </a:p>
          <a:p>
            <a:pPr>
              <a:buNone/>
            </a:pPr>
            <a:endParaRPr lang="en-US" sz="1300" dirty="0" smtClean="0">
              <a:latin typeface="Baskerville Old Face" pitchFamily="18" charset="0"/>
            </a:endParaRPr>
          </a:p>
          <a:p>
            <a:pPr>
              <a:buNone/>
            </a:pPr>
            <a:r>
              <a:rPr lang="en-US" sz="1300" b="1" dirty="0" smtClean="0">
                <a:latin typeface="Baskerville Old Face" pitchFamily="18" charset="0"/>
              </a:rPr>
              <a:t>Let’s </a:t>
            </a:r>
            <a:r>
              <a:rPr lang="en-US" sz="1300" b="1" dirty="0">
                <a:latin typeface="Baskerville Old Face" pitchFamily="18" charset="0"/>
              </a:rPr>
              <a:t>Go!</a:t>
            </a:r>
          </a:p>
          <a:p>
            <a:pPr>
              <a:buNone/>
            </a:pPr>
            <a:r>
              <a:rPr lang="en-US" sz="1300" dirty="0">
                <a:latin typeface="Baskerville Old Face" pitchFamily="18" charset="0"/>
              </a:rPr>
              <a:t>1. Label one piece of construction paper</a:t>
            </a:r>
          </a:p>
          <a:p>
            <a:pPr>
              <a:buNone/>
            </a:pPr>
            <a:r>
              <a:rPr lang="en-US" sz="1300" b="1" dirty="0" smtClean="0">
                <a:latin typeface="Baskerville Old Face" pitchFamily="18" charset="0"/>
              </a:rPr>
              <a:t>	Needs </a:t>
            </a:r>
            <a:r>
              <a:rPr lang="en-US" sz="1300" dirty="0">
                <a:latin typeface="Baskerville Old Face" pitchFamily="18" charset="0"/>
              </a:rPr>
              <a:t>and another one </a:t>
            </a:r>
            <a:r>
              <a:rPr lang="en-US" sz="1300" b="1" dirty="0">
                <a:latin typeface="Baskerville Old Face" pitchFamily="18" charset="0"/>
              </a:rPr>
              <a:t>Wants.</a:t>
            </a:r>
          </a:p>
          <a:p>
            <a:pPr>
              <a:buNone/>
            </a:pPr>
            <a:r>
              <a:rPr lang="en-US" sz="1300" dirty="0">
                <a:latin typeface="Baskerville Old Face" pitchFamily="18" charset="0"/>
              </a:rPr>
              <a:t>2. Invite your child to sort through catalogs, cutting out pictures, </a:t>
            </a:r>
            <a:r>
              <a:rPr lang="en-US" sz="1300" dirty="0" smtClean="0">
                <a:latin typeface="Baskerville Old Face" pitchFamily="18" charset="0"/>
              </a:rPr>
              <a:t>descriptions, and </a:t>
            </a:r>
            <a:r>
              <a:rPr lang="en-US" sz="1300" dirty="0">
                <a:latin typeface="Baskerville Old Face" pitchFamily="18" charset="0"/>
              </a:rPr>
              <a:t>prices of school clothes and supplies that appeal to them. If there </a:t>
            </a:r>
            <a:r>
              <a:rPr lang="en-US" sz="1300" dirty="0" smtClean="0">
                <a:latin typeface="Baskerville Old Face" pitchFamily="18" charset="0"/>
              </a:rPr>
              <a:t>isn’t a </a:t>
            </a:r>
            <a:r>
              <a:rPr lang="en-US" sz="1300" dirty="0">
                <a:latin typeface="Baskerville Old Face" pitchFamily="18" charset="0"/>
              </a:rPr>
              <a:t>price on an item, help your child guess the amount the item might sell for.</a:t>
            </a:r>
          </a:p>
          <a:p>
            <a:pPr>
              <a:buNone/>
            </a:pPr>
            <a:r>
              <a:rPr lang="en-US" sz="1300" dirty="0">
                <a:latin typeface="Baskerville Old Face" pitchFamily="18" charset="0"/>
              </a:rPr>
              <a:t>3. Ask your child to divide your pictures and descriptions in two </a:t>
            </a:r>
            <a:r>
              <a:rPr lang="en-US" sz="1300" dirty="0" smtClean="0">
                <a:latin typeface="Baskerville Old Face" pitchFamily="18" charset="0"/>
              </a:rPr>
              <a:t>piles— Wants </a:t>
            </a:r>
            <a:r>
              <a:rPr lang="en-US" sz="1300" dirty="0">
                <a:latin typeface="Baskerville Old Face" pitchFamily="18" charset="0"/>
              </a:rPr>
              <a:t>and Needs, and then glue them onto the appropriate sheets.</a:t>
            </a:r>
          </a:p>
          <a:p>
            <a:pPr>
              <a:buNone/>
            </a:pPr>
            <a:r>
              <a:rPr lang="en-US" sz="1300" dirty="0">
                <a:latin typeface="Baskerville Old Face" pitchFamily="18" charset="0"/>
              </a:rPr>
              <a:t>4. Now have your child make a “shopping” list. Set a budget of $250.00 </a:t>
            </a:r>
            <a:r>
              <a:rPr lang="en-US" sz="1300" dirty="0" smtClean="0">
                <a:latin typeface="Baskerville Old Face" pitchFamily="18" charset="0"/>
              </a:rPr>
              <a:t>for clothes </a:t>
            </a:r>
            <a:r>
              <a:rPr lang="en-US" sz="1300" dirty="0">
                <a:latin typeface="Baskerville Old Face" pitchFamily="18" charset="0"/>
              </a:rPr>
              <a:t>and supplies. Your child should first look at the Wants and </a:t>
            </a:r>
            <a:r>
              <a:rPr lang="en-US" sz="1300" dirty="0" smtClean="0">
                <a:latin typeface="Baskerville Old Face" pitchFamily="18" charset="0"/>
              </a:rPr>
              <a:t>Needs lists </a:t>
            </a:r>
            <a:r>
              <a:rPr lang="en-US" sz="1300" dirty="0">
                <a:latin typeface="Baskerville Old Face" pitchFamily="18" charset="0"/>
              </a:rPr>
              <a:t>to help decide what to buy, keeping track of what s/he’s </a:t>
            </a:r>
            <a:r>
              <a:rPr lang="en-US" sz="1300" dirty="0" smtClean="0">
                <a:latin typeface="Baskerville Old Face" pitchFamily="18" charset="0"/>
              </a:rPr>
              <a:t>spending. Remind </a:t>
            </a:r>
            <a:r>
              <a:rPr lang="en-US" sz="1300" dirty="0">
                <a:latin typeface="Baskerville Old Face" pitchFamily="18" charset="0"/>
              </a:rPr>
              <a:t>your child that the goal is to get the most for her/his money.</a:t>
            </a:r>
          </a:p>
          <a:p>
            <a:pPr>
              <a:buNone/>
            </a:pPr>
            <a:r>
              <a:rPr lang="en-US" sz="1300" b="1" dirty="0">
                <a:latin typeface="Baskerville Old Face" pitchFamily="18" charset="0"/>
              </a:rPr>
              <a:t>Let’s Go On!</a:t>
            </a:r>
          </a:p>
          <a:p>
            <a:pPr>
              <a:buNone/>
            </a:pPr>
            <a:r>
              <a:rPr lang="en-US" sz="1300" dirty="0">
                <a:latin typeface="Baskerville Old Face" pitchFamily="18" charset="0"/>
              </a:rPr>
              <a:t>5. After discussing what your REAL budget might be, do this activity </a:t>
            </a:r>
            <a:r>
              <a:rPr lang="en-US" sz="1300" dirty="0" smtClean="0">
                <a:latin typeface="Baskerville Old Face" pitchFamily="18" charset="0"/>
              </a:rPr>
              <a:t>again. Now </a:t>
            </a:r>
            <a:r>
              <a:rPr lang="en-US" sz="1300" dirty="0">
                <a:latin typeface="Baskerville Old Face" pitchFamily="18" charset="0"/>
              </a:rPr>
              <a:t>you’re ready to go on a real shopping </a:t>
            </a:r>
            <a:r>
              <a:rPr lang="en-US" sz="1300" dirty="0" smtClean="0">
                <a:latin typeface="Baskerville Old Face" pitchFamily="18" charset="0"/>
              </a:rPr>
              <a:t>trip.</a:t>
            </a:r>
          </a:p>
          <a:p>
            <a:pPr>
              <a:buNone/>
            </a:pPr>
            <a:r>
              <a:rPr lang="en-US" sz="1300" dirty="0" smtClean="0">
                <a:latin typeface="Baskerville Old Face" pitchFamily="18" charset="0"/>
              </a:rPr>
              <a:t>6</a:t>
            </a:r>
            <a:r>
              <a:rPr lang="en-US" sz="1300" dirty="0">
                <a:latin typeface="Baskerville Old Face" pitchFamily="18" charset="0"/>
              </a:rPr>
              <a:t>. Encourage your child to find coupons for the items s/he wants to buy. Ask</a:t>
            </a:r>
            <a:r>
              <a:rPr lang="en-US" sz="1300" dirty="0" smtClean="0">
                <a:latin typeface="Baskerville Old Face" pitchFamily="18" charset="0"/>
              </a:rPr>
              <a:t>, “</a:t>
            </a:r>
            <a:r>
              <a:rPr lang="en-US" sz="1300" dirty="0">
                <a:latin typeface="Baskerville Old Face" pitchFamily="18" charset="0"/>
              </a:rPr>
              <a:t>How much will you save if you use this coupon?” “How much will </a:t>
            </a:r>
            <a:r>
              <a:rPr lang="en-US" sz="1300" dirty="0" smtClean="0">
                <a:latin typeface="Baskerville Old Face" pitchFamily="18" charset="0"/>
              </a:rPr>
              <a:t>you save </a:t>
            </a:r>
            <a:r>
              <a:rPr lang="en-US" sz="1300" dirty="0">
                <a:latin typeface="Baskerville Old Face" pitchFamily="18" charset="0"/>
              </a:rPr>
              <a:t>all together if you use all of them?” Consider letting her/him keep </a:t>
            </a:r>
            <a:r>
              <a:rPr lang="en-US" sz="1300" dirty="0" smtClean="0">
                <a:latin typeface="Baskerville Old Face" pitchFamily="18" charset="0"/>
              </a:rPr>
              <a:t>the money </a:t>
            </a:r>
            <a:r>
              <a:rPr lang="en-US" sz="1300" dirty="0">
                <a:latin typeface="Baskerville Old Face" pitchFamily="18" charset="0"/>
              </a:rPr>
              <a:t>saved with the coupons s/he finds.</a:t>
            </a:r>
          </a:p>
          <a:p>
            <a:pPr>
              <a:buNone/>
            </a:pPr>
            <a:endParaRPr lang="en-US" sz="1300" dirty="0">
              <a:latin typeface="Baskerville Old Face"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09600"/>
          </a:xfrm>
        </p:spPr>
        <p:txBody>
          <a:bodyPr>
            <a:normAutofit fontScale="90000"/>
          </a:bodyPr>
          <a:lstStyle/>
          <a:p>
            <a:r>
              <a:rPr lang="en-US" dirty="0">
                <a:latin typeface="+mn-lt"/>
              </a:rPr>
              <a:t>2-Bean </a:t>
            </a:r>
            <a:r>
              <a:rPr lang="en-US" dirty="0" smtClean="0">
                <a:latin typeface="+mn-lt"/>
              </a:rPr>
              <a:t>Salad                     </a:t>
            </a:r>
            <a:r>
              <a:rPr lang="en-US" sz="1600" dirty="0" smtClean="0"/>
              <a:t>Patterns, </a:t>
            </a:r>
            <a:r>
              <a:rPr lang="en-US" sz="1600" dirty="0" err="1" smtClean="0"/>
              <a:t>Relationships,and</a:t>
            </a:r>
            <a:r>
              <a:rPr lang="en-US" sz="1600" dirty="0" smtClean="0"/>
              <a:t> Functions </a:t>
            </a:r>
            <a:endParaRPr lang="en-US" sz="1600" dirty="0">
              <a:latin typeface="+mn-lt"/>
            </a:endParaRPr>
          </a:p>
        </p:txBody>
      </p:sp>
      <p:sp>
        <p:nvSpPr>
          <p:cNvPr id="3" name="Content Placeholder 2"/>
          <p:cNvSpPr>
            <a:spLocks noGrp="1"/>
          </p:cNvSpPr>
          <p:nvPr>
            <p:ph idx="1"/>
          </p:nvPr>
        </p:nvSpPr>
        <p:spPr>
          <a:xfrm>
            <a:off x="152400" y="990600"/>
            <a:ext cx="8763000" cy="5715000"/>
          </a:xfrm>
        </p:spPr>
        <p:txBody>
          <a:bodyPr>
            <a:normAutofit fontScale="47500" lnSpcReduction="20000"/>
          </a:bodyPr>
          <a:lstStyle/>
          <a:p>
            <a:pPr>
              <a:buNone/>
            </a:pPr>
            <a:r>
              <a:rPr lang="en-US" b="1" dirty="0">
                <a:latin typeface="Baskerville Old Face" pitchFamily="18" charset="0"/>
              </a:rPr>
              <a:t>Goal:</a:t>
            </a:r>
          </a:p>
          <a:p>
            <a:pPr>
              <a:buNone/>
            </a:pPr>
            <a:r>
              <a:rPr lang="en-US" dirty="0">
                <a:latin typeface="Baskerville Old Face" pitchFamily="18" charset="0"/>
              </a:rPr>
              <a:t>To help your child learn logical thinking and get ready to learn algebra</a:t>
            </a:r>
          </a:p>
          <a:p>
            <a:pPr>
              <a:buNone/>
            </a:pPr>
            <a:endParaRPr lang="en-US" dirty="0" smtClean="0">
              <a:latin typeface="Baskerville Old Face" pitchFamily="18" charset="0"/>
            </a:endParaRPr>
          </a:p>
          <a:p>
            <a:pPr>
              <a:buNone/>
            </a:pPr>
            <a:r>
              <a:rPr lang="en-US" dirty="0" smtClean="0">
                <a:latin typeface="Baskerville Old Face" pitchFamily="18" charset="0"/>
              </a:rPr>
              <a:t>What </a:t>
            </a:r>
            <a:r>
              <a:rPr lang="en-US" dirty="0">
                <a:latin typeface="Baskerville Old Face" pitchFamily="18" charset="0"/>
              </a:rPr>
              <a:t>You Will Need:</a:t>
            </a:r>
          </a:p>
          <a:p>
            <a:pPr>
              <a:buFont typeface="Wingdings" pitchFamily="2" charset="2"/>
              <a:buChar char="ü"/>
            </a:pPr>
            <a:r>
              <a:rPr lang="en-US" dirty="0" smtClean="0">
                <a:latin typeface="Baskerville Old Face" pitchFamily="18" charset="0"/>
              </a:rPr>
              <a:t> </a:t>
            </a:r>
            <a:r>
              <a:rPr lang="en-US" dirty="0">
                <a:latin typeface="Baskerville Old Face" pitchFamily="18" charset="0"/>
              </a:rPr>
              <a:t>Dry Beans in 3 colors (lima, red, and black work </a:t>
            </a:r>
            <a:r>
              <a:rPr lang="en-US" dirty="0" smtClean="0">
                <a:latin typeface="Baskerville Old Face" pitchFamily="18" charset="0"/>
              </a:rPr>
              <a:t>well) OR </a:t>
            </a:r>
            <a:r>
              <a:rPr lang="en-US" dirty="0">
                <a:latin typeface="Baskerville Old Face" pitchFamily="18" charset="0"/>
              </a:rPr>
              <a:t>markers of various colors</a:t>
            </a:r>
          </a:p>
          <a:p>
            <a:pPr>
              <a:buFont typeface="Wingdings" pitchFamily="2" charset="2"/>
              <a:buChar char="ü"/>
            </a:pPr>
            <a:r>
              <a:rPr lang="en-US" dirty="0" smtClean="0">
                <a:latin typeface="Baskerville Old Face" pitchFamily="18" charset="0"/>
              </a:rPr>
              <a:t> </a:t>
            </a:r>
            <a:r>
              <a:rPr lang="en-US" dirty="0">
                <a:latin typeface="Baskerville Old Face" pitchFamily="18" charset="0"/>
              </a:rPr>
              <a:t>A glass or clear plastic bowl in which to put the beans</a:t>
            </a:r>
          </a:p>
          <a:p>
            <a:pPr>
              <a:buNone/>
            </a:pPr>
            <a:endParaRPr lang="en-US" dirty="0" smtClean="0">
              <a:latin typeface="Baskerville Old Face" pitchFamily="18" charset="0"/>
            </a:endParaRPr>
          </a:p>
          <a:p>
            <a:pPr>
              <a:buNone/>
            </a:pPr>
            <a:r>
              <a:rPr lang="en-US" b="1" dirty="0" smtClean="0">
                <a:latin typeface="Baskerville Old Face" pitchFamily="18" charset="0"/>
              </a:rPr>
              <a:t>Let’s </a:t>
            </a:r>
            <a:r>
              <a:rPr lang="en-US" b="1" dirty="0">
                <a:latin typeface="Baskerville Old Face" pitchFamily="18" charset="0"/>
              </a:rPr>
              <a:t>Go!</a:t>
            </a:r>
          </a:p>
          <a:p>
            <a:pPr marL="514350" indent="-514350">
              <a:buNone/>
            </a:pPr>
            <a:r>
              <a:rPr lang="en-US" sz="2900" dirty="0" smtClean="0">
                <a:latin typeface="Baskerville Old Face" pitchFamily="18" charset="0"/>
              </a:rPr>
              <a:t>Work </a:t>
            </a:r>
            <a:r>
              <a:rPr lang="en-US" sz="2900" dirty="0">
                <a:latin typeface="Baskerville Old Face" pitchFamily="18" charset="0"/>
              </a:rPr>
              <a:t>together to find out what’s in each salad described below. Each </a:t>
            </a:r>
            <a:r>
              <a:rPr lang="en-US" sz="2900" dirty="0" smtClean="0">
                <a:latin typeface="Baskerville Old Face" pitchFamily="18" charset="0"/>
              </a:rPr>
              <a:t>one has </a:t>
            </a:r>
            <a:r>
              <a:rPr lang="en-US" sz="2900" dirty="0">
                <a:latin typeface="Baskerville Old Face" pitchFamily="18" charset="0"/>
              </a:rPr>
              <a:t>two kinds of beans. Some </a:t>
            </a:r>
            <a:r>
              <a:rPr lang="en-US" sz="2900" dirty="0" smtClean="0">
                <a:latin typeface="Baskerville Old Face" pitchFamily="18" charset="0"/>
              </a:rPr>
              <a:t>salads may have</a:t>
            </a:r>
          </a:p>
          <a:p>
            <a:pPr marL="514350" indent="-514350">
              <a:buNone/>
            </a:pPr>
            <a:r>
              <a:rPr lang="en-US" sz="2900" dirty="0" smtClean="0">
                <a:latin typeface="Baskerville Old Face" pitchFamily="18" charset="0"/>
              </a:rPr>
              <a:t>more </a:t>
            </a:r>
            <a:r>
              <a:rPr lang="en-US" sz="2900" dirty="0">
                <a:latin typeface="Baskerville Old Face" pitchFamily="18" charset="0"/>
              </a:rPr>
              <a:t>than </a:t>
            </a:r>
            <a:r>
              <a:rPr lang="en-US" sz="2900" dirty="0" smtClean="0">
                <a:latin typeface="Baskerville Old Face" pitchFamily="18" charset="0"/>
              </a:rPr>
              <a:t>one </a:t>
            </a:r>
            <a:r>
              <a:rPr lang="en-US" sz="2900" dirty="0">
                <a:latin typeface="Baskerville Old Face" pitchFamily="18" charset="0"/>
              </a:rPr>
              <a:t>answer. </a:t>
            </a:r>
            <a:r>
              <a:rPr lang="en-US" sz="2900" dirty="0" smtClean="0">
                <a:latin typeface="Baskerville Old Face" pitchFamily="18" charset="0"/>
              </a:rPr>
              <a:t>Use real </a:t>
            </a:r>
            <a:r>
              <a:rPr lang="en-US" sz="2900" dirty="0">
                <a:latin typeface="Baskerville Old Face" pitchFamily="18" charset="0"/>
              </a:rPr>
              <a:t>beans to solve the problems at first. Can your child think of any </a:t>
            </a:r>
            <a:r>
              <a:rPr lang="en-US" sz="2900" dirty="0" smtClean="0">
                <a:latin typeface="Baskerville Old Face" pitchFamily="18" charset="0"/>
              </a:rPr>
              <a:t>other ways </a:t>
            </a:r>
            <a:r>
              <a:rPr lang="en-US" sz="2900" dirty="0">
                <a:latin typeface="Baskerville Old Face" pitchFamily="18" charset="0"/>
              </a:rPr>
              <a:t>to find </a:t>
            </a:r>
            <a:r>
              <a:rPr lang="en-US" sz="2900" dirty="0" smtClean="0">
                <a:latin typeface="Baskerville Old Face" pitchFamily="18" charset="0"/>
              </a:rPr>
              <a:t>the</a:t>
            </a:r>
          </a:p>
          <a:p>
            <a:pPr marL="514350" indent="-514350">
              <a:buNone/>
            </a:pPr>
            <a:r>
              <a:rPr lang="en-US" sz="2900" dirty="0" smtClean="0">
                <a:latin typeface="Baskerville Old Face" pitchFamily="18" charset="0"/>
              </a:rPr>
              <a:t>answers</a:t>
            </a:r>
            <a:r>
              <a:rPr lang="en-US" sz="2900" dirty="0">
                <a:latin typeface="Baskerville Old Face" pitchFamily="18" charset="0"/>
              </a:rPr>
              <a:t>? Check that </a:t>
            </a:r>
            <a:r>
              <a:rPr lang="en-US" sz="2900" dirty="0" smtClean="0">
                <a:latin typeface="Baskerville Old Face" pitchFamily="18" charset="0"/>
              </a:rPr>
              <a:t>answer </a:t>
            </a:r>
            <a:r>
              <a:rPr lang="en-US" sz="2900" dirty="0">
                <a:latin typeface="Baskerville Old Face" pitchFamily="18" charset="0"/>
              </a:rPr>
              <a:t>by using </a:t>
            </a:r>
            <a:r>
              <a:rPr lang="en-US" sz="2900" dirty="0" smtClean="0">
                <a:latin typeface="Baskerville Old Face" pitchFamily="18" charset="0"/>
              </a:rPr>
              <a:t>beans.</a:t>
            </a:r>
          </a:p>
          <a:p>
            <a:pPr marL="514350" indent="-514350">
              <a:buNone/>
            </a:pPr>
            <a:endParaRPr lang="en-US" dirty="0" smtClean="0">
              <a:latin typeface="Baskerville Old Face" pitchFamily="18" charset="0"/>
            </a:endParaRPr>
          </a:p>
          <a:p>
            <a:pPr marL="514350" indent="-514350">
              <a:buFont typeface="+mj-lt"/>
              <a:buAutoNum type="arabicPeriod"/>
            </a:pPr>
            <a:r>
              <a:rPr lang="en-US" sz="2900" dirty="0" smtClean="0">
                <a:latin typeface="Baskerville Old Face" pitchFamily="18" charset="0"/>
              </a:rPr>
              <a:t>This </a:t>
            </a:r>
            <a:r>
              <a:rPr lang="en-US" sz="2900" dirty="0">
                <a:latin typeface="Baskerville Old Face" pitchFamily="18" charset="0"/>
              </a:rPr>
              <a:t>salad has 8 beans. Half of the beans are black. How many are not </a:t>
            </a:r>
            <a:r>
              <a:rPr lang="en-US" sz="2900" dirty="0" smtClean="0">
                <a:latin typeface="Baskerville Old Face" pitchFamily="18" charset="0"/>
              </a:rPr>
              <a:t>black?</a:t>
            </a:r>
          </a:p>
          <a:p>
            <a:pPr marL="514350" indent="-514350">
              <a:buFont typeface="+mj-lt"/>
              <a:buAutoNum type="arabicPeriod"/>
            </a:pPr>
            <a:r>
              <a:rPr lang="en-US" sz="2900" dirty="0" smtClean="0">
                <a:latin typeface="Baskerville Old Face" pitchFamily="18" charset="0"/>
              </a:rPr>
              <a:t>This </a:t>
            </a:r>
            <a:r>
              <a:rPr lang="en-US" sz="2900" dirty="0">
                <a:latin typeface="Baskerville Old Face" pitchFamily="18" charset="0"/>
              </a:rPr>
              <a:t>salad has 10 beans. 4 of the beans are lima beans. </a:t>
            </a:r>
            <a:r>
              <a:rPr lang="en-US" sz="2900" dirty="0" smtClean="0">
                <a:latin typeface="Baskerville Old Face" pitchFamily="18" charset="0"/>
              </a:rPr>
              <a:t>How many </a:t>
            </a:r>
            <a:r>
              <a:rPr lang="en-US" sz="2900" dirty="0">
                <a:latin typeface="Baskerville Old Face" pitchFamily="18" charset="0"/>
              </a:rPr>
              <a:t>are red </a:t>
            </a:r>
            <a:r>
              <a:rPr lang="en-US" sz="2900" dirty="0" smtClean="0">
                <a:latin typeface="Baskerville Old Face" pitchFamily="18" charset="0"/>
              </a:rPr>
              <a:t>beans?</a:t>
            </a:r>
          </a:p>
          <a:p>
            <a:pPr marL="514350" indent="-514350">
              <a:buFont typeface="+mj-lt"/>
              <a:buAutoNum type="arabicPeriod"/>
            </a:pPr>
            <a:r>
              <a:rPr lang="en-US" sz="2900" dirty="0" smtClean="0">
                <a:latin typeface="Baskerville Old Face" pitchFamily="18" charset="0"/>
              </a:rPr>
              <a:t>This </a:t>
            </a:r>
            <a:r>
              <a:rPr lang="en-US" sz="2900" dirty="0">
                <a:latin typeface="Baskerville Old Face" pitchFamily="18" charset="0"/>
              </a:rPr>
              <a:t>salad has 10 beans. It has the same number of each kind </a:t>
            </a:r>
            <a:r>
              <a:rPr lang="en-US" sz="2900" dirty="0" smtClean="0">
                <a:latin typeface="Baskerville Old Face" pitchFamily="18" charset="0"/>
              </a:rPr>
              <a:t>of bean</a:t>
            </a:r>
            <a:r>
              <a:rPr lang="en-US" sz="2900" dirty="0">
                <a:latin typeface="Baskerville Old Face" pitchFamily="18" charset="0"/>
              </a:rPr>
              <a:t>. What could be in the </a:t>
            </a:r>
            <a:r>
              <a:rPr lang="en-US" sz="2900" dirty="0" smtClean="0">
                <a:latin typeface="Baskerville Old Face" pitchFamily="18" charset="0"/>
              </a:rPr>
              <a:t>salad? </a:t>
            </a:r>
          </a:p>
          <a:p>
            <a:pPr marL="514350" indent="-514350">
              <a:buFont typeface="+mj-lt"/>
              <a:buAutoNum type="arabicPeriod"/>
            </a:pPr>
            <a:r>
              <a:rPr lang="en-US" sz="2900" dirty="0" smtClean="0">
                <a:latin typeface="Baskerville Old Face" pitchFamily="18" charset="0"/>
              </a:rPr>
              <a:t>This </a:t>
            </a:r>
            <a:r>
              <a:rPr lang="en-US" sz="2900" dirty="0">
                <a:latin typeface="Baskerville Old Face" pitchFamily="18" charset="0"/>
              </a:rPr>
              <a:t>salad has 4 black beans. The number of red beans </a:t>
            </a:r>
            <a:r>
              <a:rPr lang="en-US" sz="2900" dirty="0" smtClean="0">
                <a:latin typeface="Baskerville Old Face" pitchFamily="18" charset="0"/>
              </a:rPr>
              <a:t>is double </a:t>
            </a:r>
            <a:r>
              <a:rPr lang="en-US" sz="2900" dirty="0">
                <a:latin typeface="Baskerville Old Face" pitchFamily="18" charset="0"/>
              </a:rPr>
              <a:t>the number of black beans. How many </a:t>
            </a:r>
            <a:r>
              <a:rPr lang="en-US" sz="2900" dirty="0" smtClean="0">
                <a:latin typeface="Baskerville Old Face" pitchFamily="18" charset="0"/>
              </a:rPr>
              <a:t>beans</a:t>
            </a:r>
          </a:p>
          <a:p>
            <a:pPr marL="514350" indent="-514350">
              <a:buNone/>
            </a:pPr>
            <a:r>
              <a:rPr lang="en-US" sz="2900" dirty="0" smtClean="0">
                <a:latin typeface="Baskerville Old Face" pitchFamily="18" charset="0"/>
              </a:rPr>
              <a:t>	are </a:t>
            </a:r>
            <a:r>
              <a:rPr lang="en-US" sz="2900" dirty="0">
                <a:latin typeface="Baskerville Old Face" pitchFamily="18" charset="0"/>
              </a:rPr>
              <a:t>in </a:t>
            </a:r>
            <a:r>
              <a:rPr lang="en-US" sz="2900" dirty="0" smtClean="0">
                <a:latin typeface="Baskerville Old Face" pitchFamily="18" charset="0"/>
              </a:rPr>
              <a:t>the salad?</a:t>
            </a:r>
          </a:p>
          <a:p>
            <a:pPr marL="514350" indent="-514350">
              <a:buFont typeface="+mj-lt"/>
              <a:buAutoNum type="arabicPeriod" startAt="5"/>
            </a:pPr>
            <a:r>
              <a:rPr lang="en-US" sz="2900" dirty="0" smtClean="0">
                <a:latin typeface="Baskerville Old Face" pitchFamily="18" charset="0"/>
              </a:rPr>
              <a:t>There </a:t>
            </a:r>
            <a:r>
              <a:rPr lang="en-US" sz="2900" dirty="0">
                <a:latin typeface="Baskerville Old Face" pitchFamily="18" charset="0"/>
              </a:rPr>
              <a:t>are 5 lima beans and 2 more red beans than lima beans. How many </a:t>
            </a:r>
            <a:r>
              <a:rPr lang="en-US" sz="2900" dirty="0" smtClean="0">
                <a:latin typeface="Baskerville Old Face" pitchFamily="18" charset="0"/>
              </a:rPr>
              <a:t>red beans </a:t>
            </a:r>
            <a:r>
              <a:rPr lang="en-US" sz="2900" dirty="0">
                <a:latin typeface="Baskerville Old Face" pitchFamily="18" charset="0"/>
              </a:rPr>
              <a:t>are </a:t>
            </a:r>
            <a:r>
              <a:rPr lang="en-US" sz="2900" dirty="0" smtClean="0">
                <a:latin typeface="Baskerville Old Face" pitchFamily="18" charset="0"/>
              </a:rPr>
              <a:t>there?</a:t>
            </a:r>
          </a:p>
          <a:p>
            <a:pPr marL="514350" indent="-514350">
              <a:buFont typeface="+mj-lt"/>
              <a:buAutoNum type="arabicPeriod" startAt="5"/>
            </a:pPr>
            <a:r>
              <a:rPr lang="en-US" sz="2900" dirty="0" smtClean="0">
                <a:latin typeface="Baskerville Old Face" pitchFamily="18" charset="0"/>
              </a:rPr>
              <a:t>There </a:t>
            </a:r>
            <a:r>
              <a:rPr lang="en-US" sz="2900" dirty="0">
                <a:latin typeface="Baskerville Old Face" pitchFamily="18" charset="0"/>
              </a:rPr>
              <a:t>are 5 beans in all. There is 1 more lima bean than red beans. How </a:t>
            </a:r>
            <a:r>
              <a:rPr lang="en-US" sz="2900" dirty="0" smtClean="0">
                <a:latin typeface="Baskerville Old Face" pitchFamily="18" charset="0"/>
              </a:rPr>
              <a:t>many of </a:t>
            </a:r>
            <a:r>
              <a:rPr lang="en-US" sz="2900" dirty="0">
                <a:latin typeface="Baskerville Old Face" pitchFamily="18" charset="0"/>
              </a:rPr>
              <a:t>each </a:t>
            </a:r>
            <a:r>
              <a:rPr lang="en-US" sz="2900" dirty="0" smtClean="0">
                <a:latin typeface="Baskerville Old Face" pitchFamily="18" charset="0"/>
              </a:rPr>
              <a:t>kind? </a:t>
            </a:r>
          </a:p>
          <a:p>
            <a:pPr marL="514350" indent="-514350">
              <a:buFont typeface="+mj-lt"/>
              <a:buAutoNum type="arabicPeriod" startAt="5"/>
            </a:pPr>
            <a:r>
              <a:rPr lang="en-US" sz="2900" dirty="0" smtClean="0">
                <a:latin typeface="Baskerville Old Face" pitchFamily="18" charset="0"/>
              </a:rPr>
              <a:t>There </a:t>
            </a:r>
            <a:r>
              <a:rPr lang="en-US" sz="2900" dirty="0">
                <a:latin typeface="Baskerville Old Face" pitchFamily="18" charset="0"/>
              </a:rPr>
              <a:t>are 6 lima beans. There are 3 more red beans than lima beans. How </a:t>
            </a:r>
            <a:r>
              <a:rPr lang="en-US" sz="2900" dirty="0" smtClean="0">
                <a:latin typeface="Baskerville Old Face" pitchFamily="18" charset="0"/>
              </a:rPr>
              <a:t>many beans </a:t>
            </a:r>
            <a:r>
              <a:rPr lang="en-US" sz="2900" dirty="0">
                <a:latin typeface="Baskerville Old Face" pitchFamily="18" charset="0"/>
              </a:rPr>
              <a:t>in the </a:t>
            </a:r>
            <a:r>
              <a:rPr lang="en-US" sz="2900" dirty="0" smtClean="0">
                <a:latin typeface="Baskerville Old Face" pitchFamily="18" charset="0"/>
              </a:rPr>
              <a:t>salad?</a:t>
            </a:r>
          </a:p>
          <a:p>
            <a:pPr marL="514350" indent="-514350">
              <a:buFont typeface="+mj-lt"/>
              <a:buAutoNum type="arabicPeriod" startAt="5"/>
            </a:pPr>
            <a:r>
              <a:rPr lang="en-US" sz="2900" dirty="0" smtClean="0">
                <a:latin typeface="Baskerville Old Face" pitchFamily="18" charset="0"/>
              </a:rPr>
              <a:t>There </a:t>
            </a:r>
            <a:r>
              <a:rPr lang="en-US" sz="2900" dirty="0">
                <a:latin typeface="Baskerville Old Face" pitchFamily="18" charset="0"/>
              </a:rPr>
              <a:t>are 6 beans in all. There are half as many lima beans as red </a:t>
            </a:r>
            <a:r>
              <a:rPr lang="en-US" sz="2900" dirty="0" smtClean="0">
                <a:latin typeface="Baskerville Old Face" pitchFamily="18" charset="0"/>
              </a:rPr>
              <a:t>beans.  Describe </a:t>
            </a:r>
            <a:r>
              <a:rPr lang="en-US" sz="2900" dirty="0">
                <a:latin typeface="Baskerville Old Face" pitchFamily="18" charset="0"/>
              </a:rPr>
              <a:t>this </a:t>
            </a:r>
            <a:r>
              <a:rPr lang="en-US" sz="2900" dirty="0" smtClean="0">
                <a:latin typeface="Baskerville Old Face" pitchFamily="18" charset="0"/>
              </a:rPr>
              <a:t>salad.</a:t>
            </a:r>
          </a:p>
          <a:p>
            <a:pPr marL="514350" indent="-514350">
              <a:buFont typeface="+mj-lt"/>
              <a:buAutoNum type="arabicPeriod" startAt="5"/>
            </a:pPr>
            <a:r>
              <a:rPr lang="en-US" sz="2900" dirty="0" smtClean="0">
                <a:latin typeface="Baskerville Old Face" pitchFamily="18" charset="0"/>
              </a:rPr>
              <a:t>There </a:t>
            </a:r>
            <a:r>
              <a:rPr lang="en-US" sz="2900" dirty="0">
                <a:latin typeface="Baskerville Old Face" pitchFamily="18" charset="0"/>
              </a:rPr>
              <a:t>are 4 beans in all. There are three times as many black beans as </a:t>
            </a:r>
            <a:r>
              <a:rPr lang="en-US" sz="2900" dirty="0" smtClean="0">
                <a:latin typeface="Baskerville Old Face" pitchFamily="18" charset="0"/>
              </a:rPr>
              <a:t>red beans</a:t>
            </a:r>
            <a:r>
              <a:rPr lang="en-US" sz="2900" dirty="0">
                <a:latin typeface="Baskerville Old Face" pitchFamily="18" charset="0"/>
              </a:rPr>
              <a:t>. How many of each </a:t>
            </a:r>
            <a:r>
              <a:rPr lang="en-US" sz="2900" dirty="0" smtClean="0">
                <a:latin typeface="Baskerville Old Face" pitchFamily="18" charset="0"/>
              </a:rPr>
              <a:t>color?</a:t>
            </a:r>
          </a:p>
          <a:p>
            <a:pPr marL="514350" indent="-514350">
              <a:buFont typeface="+mj-lt"/>
              <a:buAutoNum type="arabicPeriod" startAt="5"/>
            </a:pPr>
            <a:r>
              <a:rPr lang="en-US" sz="2900" dirty="0" smtClean="0">
                <a:latin typeface="Baskerville Old Face" pitchFamily="18" charset="0"/>
              </a:rPr>
              <a:t>There </a:t>
            </a:r>
            <a:r>
              <a:rPr lang="en-US" sz="2900" dirty="0">
                <a:latin typeface="Baskerville Old Face" pitchFamily="18" charset="0"/>
              </a:rPr>
              <a:t>are 5 lima beans and 2 less red beans than lima beans. How many </a:t>
            </a:r>
            <a:r>
              <a:rPr lang="en-US" sz="2900" dirty="0" smtClean="0">
                <a:latin typeface="Baskerville Old Face" pitchFamily="18" charset="0"/>
              </a:rPr>
              <a:t>red beans </a:t>
            </a:r>
            <a:r>
              <a:rPr lang="en-US" sz="2900" dirty="0">
                <a:latin typeface="Baskerville Old Face" pitchFamily="18" charset="0"/>
              </a:rPr>
              <a:t>are </a:t>
            </a:r>
            <a:r>
              <a:rPr lang="en-US" sz="2900" dirty="0" smtClean="0">
                <a:latin typeface="Baskerville Old Face" pitchFamily="18" charset="0"/>
              </a:rPr>
              <a:t>there?</a:t>
            </a:r>
          </a:p>
          <a:p>
            <a:pPr marL="514350" indent="-514350">
              <a:buNone/>
            </a:pPr>
            <a:endParaRPr lang="en-US" dirty="0" smtClean="0">
              <a:latin typeface="Baskerville Old Face" pitchFamily="18" charset="0"/>
            </a:endParaRPr>
          </a:p>
          <a:p>
            <a:pPr marL="514350" indent="-514350">
              <a:buNone/>
            </a:pPr>
            <a:r>
              <a:rPr lang="en-US" dirty="0" smtClean="0">
                <a:latin typeface="Baskerville Old Face" pitchFamily="18" charset="0"/>
              </a:rPr>
              <a:t>Don’t worry if some of these problems are too hard for your child. Just do the problems that you can, or make up some simpler </a:t>
            </a:r>
          </a:p>
          <a:p>
            <a:pPr marL="514350" indent="-514350">
              <a:buNone/>
            </a:pPr>
            <a:r>
              <a:rPr lang="en-US" dirty="0" smtClean="0">
                <a:latin typeface="Baskerville Old Face" pitchFamily="18" charset="0"/>
              </a:rPr>
              <a:t>problems of your own.</a:t>
            </a:r>
            <a:endParaRPr lang="en-US" dirty="0">
              <a:latin typeface="Baskerville Old Face"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685800"/>
          </a:xfrm>
        </p:spPr>
        <p:txBody>
          <a:bodyPr>
            <a:normAutofit fontScale="90000"/>
          </a:bodyPr>
          <a:lstStyle/>
          <a:p>
            <a:r>
              <a:rPr lang="en-US" dirty="0">
                <a:latin typeface="+mn-lt"/>
              </a:rPr>
              <a:t>Coin </a:t>
            </a:r>
            <a:r>
              <a:rPr lang="en-US" dirty="0" smtClean="0">
                <a:latin typeface="+mn-lt"/>
              </a:rPr>
              <a:t>Toss                                </a:t>
            </a:r>
            <a:r>
              <a:rPr lang="en-US" sz="1600" dirty="0" smtClean="0">
                <a:latin typeface="+mn-lt"/>
              </a:rPr>
              <a:t>Data Analysis and Statistics</a:t>
            </a:r>
            <a:endParaRPr lang="en-US" sz="1600" dirty="0">
              <a:latin typeface="+mn-lt"/>
            </a:endParaRPr>
          </a:p>
        </p:txBody>
      </p:sp>
      <p:sp>
        <p:nvSpPr>
          <p:cNvPr id="3" name="Content Placeholder 2"/>
          <p:cNvSpPr>
            <a:spLocks noGrp="1"/>
          </p:cNvSpPr>
          <p:nvPr>
            <p:ph idx="1"/>
          </p:nvPr>
        </p:nvSpPr>
        <p:spPr>
          <a:xfrm>
            <a:off x="457200" y="1219200"/>
            <a:ext cx="8229600" cy="5486400"/>
          </a:xfrm>
        </p:spPr>
        <p:txBody>
          <a:bodyPr>
            <a:normAutofit fontScale="55000" lnSpcReduction="20000"/>
          </a:bodyPr>
          <a:lstStyle/>
          <a:p>
            <a:pPr>
              <a:buNone/>
            </a:pPr>
            <a:r>
              <a:rPr lang="en-US" b="1" dirty="0"/>
              <a:t>Goal:</a:t>
            </a:r>
          </a:p>
          <a:p>
            <a:pPr>
              <a:buNone/>
            </a:pPr>
            <a:r>
              <a:rPr lang="en-US" dirty="0"/>
              <a:t>To help your child understand probability</a:t>
            </a:r>
          </a:p>
          <a:p>
            <a:pPr>
              <a:buNone/>
            </a:pPr>
            <a:endParaRPr lang="en-US" dirty="0" smtClean="0"/>
          </a:p>
          <a:p>
            <a:pPr>
              <a:buNone/>
            </a:pPr>
            <a:r>
              <a:rPr lang="en-US" b="1" dirty="0" smtClean="0"/>
              <a:t>What </a:t>
            </a:r>
            <a:r>
              <a:rPr lang="en-US" b="1" dirty="0"/>
              <a:t>You Will Need:</a:t>
            </a:r>
          </a:p>
          <a:p>
            <a:pPr marL="624078" indent="-514350">
              <a:buFont typeface="Wingdings" pitchFamily="2" charset="2"/>
              <a:buChar char="ü"/>
            </a:pPr>
            <a:r>
              <a:rPr lang="en-US" dirty="0" smtClean="0"/>
              <a:t>Two </a:t>
            </a:r>
            <a:r>
              <a:rPr lang="en-US" dirty="0"/>
              <a:t>or more coins</a:t>
            </a:r>
          </a:p>
          <a:p>
            <a:pPr>
              <a:buFont typeface="Wingdings" pitchFamily="2" charset="2"/>
              <a:buChar char="ü"/>
            </a:pPr>
            <a:r>
              <a:rPr lang="en-US" dirty="0" smtClean="0"/>
              <a:t>A </a:t>
            </a:r>
            <a:r>
              <a:rPr lang="en-US" dirty="0"/>
              <a:t>T-chart (see below)</a:t>
            </a:r>
          </a:p>
          <a:p>
            <a:pPr>
              <a:buNone/>
            </a:pPr>
            <a:endParaRPr lang="en-US" dirty="0" smtClean="0"/>
          </a:p>
          <a:p>
            <a:pPr>
              <a:buNone/>
            </a:pPr>
            <a:r>
              <a:rPr lang="en-US" b="1" dirty="0" smtClean="0"/>
              <a:t>Let’s </a:t>
            </a:r>
            <a:r>
              <a:rPr lang="en-US" b="1" dirty="0"/>
              <a:t>Go!</a:t>
            </a:r>
          </a:p>
          <a:p>
            <a:pPr marL="624078" indent="-514350">
              <a:buAutoNum type="arabicPeriod"/>
            </a:pPr>
            <a:r>
              <a:rPr lang="en-US" dirty="0" smtClean="0"/>
              <a:t>Ask </a:t>
            </a:r>
            <a:r>
              <a:rPr lang="en-US" dirty="0"/>
              <a:t>your child, “What is the probability of getting “heads” on both coins</a:t>
            </a:r>
            <a:r>
              <a:rPr lang="en-US" dirty="0" smtClean="0"/>
              <a:t>?</a:t>
            </a:r>
          </a:p>
          <a:p>
            <a:pPr marL="624078" indent="-514350">
              <a:buNone/>
            </a:pPr>
            <a:endParaRPr lang="en-US" dirty="0"/>
          </a:p>
          <a:p>
            <a:pPr>
              <a:buNone/>
            </a:pPr>
            <a:r>
              <a:rPr lang="en-US" dirty="0"/>
              <a:t>2. Lay out several pairs of coins to find all the possible combinations. Then </a:t>
            </a:r>
            <a:r>
              <a:rPr lang="en-US" dirty="0" smtClean="0"/>
              <a:t>draw a </a:t>
            </a:r>
            <a:r>
              <a:rPr lang="en-US" dirty="0"/>
              <a:t>chart like the one below to record the possibilities</a:t>
            </a:r>
            <a:r>
              <a:rPr lang="en-US" dirty="0" smtClean="0"/>
              <a:t>. (</a:t>
            </a:r>
            <a:r>
              <a:rPr lang="en-US" dirty="0"/>
              <a:t>There should be 4</a:t>
            </a:r>
            <a:r>
              <a:rPr lang="en-US" dirty="0" smtClean="0"/>
              <a:t>.)</a:t>
            </a:r>
          </a:p>
          <a:p>
            <a:pPr>
              <a:buNone/>
            </a:pPr>
            <a:endParaRPr lang="en-US" dirty="0"/>
          </a:p>
          <a:p>
            <a:pPr>
              <a:buNone/>
            </a:pPr>
            <a:r>
              <a:rPr lang="en-US" dirty="0"/>
              <a:t>3. Since any of these 4 possibilities are equally likely </a:t>
            </a:r>
            <a:r>
              <a:rPr lang="en-US" dirty="0" smtClean="0"/>
              <a:t>to happen</a:t>
            </a:r>
            <a:r>
              <a:rPr lang="en-US" dirty="0"/>
              <a:t>, mathematicians would say that the probability </a:t>
            </a:r>
            <a:r>
              <a:rPr lang="en-US" dirty="0" smtClean="0"/>
              <a:t>of getting </a:t>
            </a:r>
            <a:r>
              <a:rPr lang="en-US" dirty="0"/>
              <a:t>two heads is 1 chance in 4 or </a:t>
            </a:r>
            <a:r>
              <a:rPr lang="en-US" dirty="0" smtClean="0"/>
              <a:t>¼.</a:t>
            </a:r>
          </a:p>
          <a:p>
            <a:pPr>
              <a:buNone/>
            </a:pPr>
            <a:endParaRPr lang="en-US" dirty="0"/>
          </a:p>
          <a:p>
            <a:pPr>
              <a:buNone/>
            </a:pPr>
            <a:r>
              <a:rPr lang="en-US" dirty="0"/>
              <a:t>4. Now, draw a new T-chart and toss the coins for </a:t>
            </a:r>
            <a:r>
              <a:rPr lang="en-US" dirty="0" smtClean="0"/>
              <a:t>awhile.  Record </a:t>
            </a:r>
            <a:r>
              <a:rPr lang="en-US" dirty="0"/>
              <a:t>the tosses for each coin. Did you get </a:t>
            </a:r>
            <a:r>
              <a:rPr lang="en-US" dirty="0" smtClean="0"/>
              <a:t>two “heads</a:t>
            </a:r>
            <a:r>
              <a:rPr lang="en-US" dirty="0"/>
              <a:t>” about 1/4 of the time?</a:t>
            </a:r>
          </a:p>
          <a:p>
            <a:pPr>
              <a:buNone/>
            </a:pPr>
            <a:endParaRPr lang="en-US" dirty="0" smtClean="0"/>
          </a:p>
          <a:p>
            <a:pPr>
              <a:buNone/>
            </a:pPr>
            <a:r>
              <a:rPr lang="en-US" b="1" dirty="0" smtClean="0"/>
              <a:t>Let’s </a:t>
            </a:r>
            <a:r>
              <a:rPr lang="en-US" b="1" dirty="0"/>
              <a:t>Go On!</a:t>
            </a:r>
          </a:p>
          <a:p>
            <a:pPr>
              <a:buNone/>
            </a:pPr>
            <a:r>
              <a:rPr lang="en-US" dirty="0"/>
              <a:t>5. Ask other questions about probability. What are the chances that three </a:t>
            </a:r>
            <a:r>
              <a:rPr lang="en-US" dirty="0" smtClean="0"/>
              <a:t>coins will </a:t>
            </a:r>
            <a:r>
              <a:rPr lang="en-US" dirty="0"/>
              <a:t>all turn up “tails</a:t>
            </a:r>
            <a:r>
              <a:rPr lang="en-US" dirty="0" smtClean="0"/>
              <a:t>”?</a:t>
            </a:r>
          </a:p>
          <a:p>
            <a:pPr>
              <a:buNone/>
            </a:pPr>
            <a:endParaRPr lang="en-US" dirty="0"/>
          </a:p>
          <a:p>
            <a:pPr>
              <a:buNone/>
            </a:pPr>
            <a:r>
              <a:rPr lang="en-US" dirty="0"/>
              <a:t>6. Lay out all the possibilities and then chart your answers (There should be 8</a:t>
            </a:r>
            <a:r>
              <a:rPr lang="en-US" dirty="0" smtClean="0"/>
              <a:t>.)  Do </a:t>
            </a:r>
            <a:r>
              <a:rPr lang="en-US" dirty="0"/>
              <a:t>you see a pattern between the number of coins and the number </a:t>
            </a:r>
            <a:r>
              <a:rPr lang="en-US" dirty="0" smtClean="0"/>
              <a:t>of possibilities</a:t>
            </a:r>
            <a:r>
              <a:rPr lang="en-US" dirty="0"/>
              <a:t>?</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66800"/>
          </a:xfrm>
        </p:spPr>
        <p:txBody>
          <a:bodyPr>
            <a:normAutofit/>
          </a:bodyPr>
          <a:lstStyle/>
          <a:p>
            <a:r>
              <a:rPr lang="en-US" dirty="0">
                <a:latin typeface="+mn-lt"/>
              </a:rPr>
              <a:t>Put It </a:t>
            </a:r>
            <a:r>
              <a:rPr lang="en-US" dirty="0" smtClean="0">
                <a:latin typeface="+mn-lt"/>
              </a:rPr>
              <a:t>Away                     </a:t>
            </a:r>
            <a:r>
              <a:rPr lang="en-US" sz="1600" dirty="0" smtClean="0"/>
              <a:t>Data Analysis and Statistics</a:t>
            </a:r>
            <a:endParaRPr lang="en-US" sz="1600" dirty="0">
              <a:latin typeface="+mn-lt"/>
            </a:endParaRPr>
          </a:p>
        </p:txBody>
      </p:sp>
      <p:sp>
        <p:nvSpPr>
          <p:cNvPr id="3" name="Content Placeholder 2"/>
          <p:cNvSpPr>
            <a:spLocks noGrp="1"/>
          </p:cNvSpPr>
          <p:nvPr>
            <p:ph idx="1"/>
          </p:nvPr>
        </p:nvSpPr>
        <p:spPr>
          <a:xfrm>
            <a:off x="457200" y="1295400"/>
            <a:ext cx="8458200" cy="5257800"/>
          </a:xfrm>
        </p:spPr>
        <p:txBody>
          <a:bodyPr>
            <a:noAutofit/>
          </a:bodyPr>
          <a:lstStyle/>
          <a:p>
            <a:pPr>
              <a:buNone/>
            </a:pPr>
            <a:r>
              <a:rPr lang="en-US" sz="1600" b="1" dirty="0"/>
              <a:t>Goal:</a:t>
            </a:r>
          </a:p>
          <a:p>
            <a:pPr>
              <a:buNone/>
            </a:pPr>
            <a:r>
              <a:rPr lang="en-US" sz="1600" dirty="0"/>
              <a:t>To help children develop classifying and reasoning skills and the ability </a:t>
            </a:r>
            <a:r>
              <a:rPr lang="en-US" sz="1600" dirty="0" smtClean="0"/>
              <a:t>to </a:t>
            </a:r>
          </a:p>
          <a:p>
            <a:pPr>
              <a:buNone/>
            </a:pPr>
            <a:r>
              <a:rPr lang="en-US" sz="1600" dirty="0" smtClean="0"/>
              <a:t>examine </a:t>
            </a:r>
            <a:r>
              <a:rPr lang="en-US" sz="1600" dirty="0"/>
              <a:t>data or information</a:t>
            </a:r>
          </a:p>
          <a:p>
            <a:pPr>
              <a:buNone/>
            </a:pPr>
            <a:endParaRPr lang="en-US" sz="1600" dirty="0" smtClean="0"/>
          </a:p>
          <a:p>
            <a:pPr>
              <a:buNone/>
            </a:pPr>
            <a:r>
              <a:rPr lang="en-US" sz="1600" b="1" dirty="0" smtClean="0"/>
              <a:t>What </a:t>
            </a:r>
            <a:r>
              <a:rPr lang="en-US" sz="1600" b="1" dirty="0"/>
              <a:t>You Will Need:</a:t>
            </a:r>
          </a:p>
          <a:p>
            <a:pPr>
              <a:buFont typeface="Wingdings" pitchFamily="2" charset="2"/>
              <a:buChar char="ü"/>
            </a:pPr>
            <a:r>
              <a:rPr lang="en-US" sz="1600" dirty="0" smtClean="0"/>
              <a:t>Paper</a:t>
            </a:r>
          </a:p>
          <a:p>
            <a:pPr>
              <a:buFont typeface="Wingdings" pitchFamily="2" charset="2"/>
              <a:buChar char="ü"/>
            </a:pPr>
            <a:r>
              <a:rPr lang="en-US" sz="1600" dirty="0" smtClean="0"/>
              <a:t>Pencil</a:t>
            </a:r>
            <a:endParaRPr lang="en-US" sz="1600" dirty="0"/>
          </a:p>
          <a:p>
            <a:pPr>
              <a:buFont typeface="Wingdings" pitchFamily="2" charset="2"/>
              <a:buChar char="ü"/>
            </a:pPr>
            <a:r>
              <a:rPr lang="en-US" sz="1600" dirty="0" smtClean="0"/>
              <a:t>Ruler</a:t>
            </a:r>
            <a:endParaRPr lang="en-US" sz="1600" dirty="0"/>
          </a:p>
          <a:p>
            <a:pPr>
              <a:buFont typeface="Wingdings" pitchFamily="2" charset="2"/>
              <a:buChar char="ü"/>
            </a:pPr>
            <a:r>
              <a:rPr lang="en-US" sz="1600" dirty="0" smtClean="0"/>
              <a:t>Computer</a:t>
            </a:r>
            <a:endParaRPr lang="en-US" sz="1600" dirty="0"/>
          </a:p>
          <a:p>
            <a:pPr>
              <a:buNone/>
            </a:pPr>
            <a:endParaRPr lang="en-US" sz="1600" dirty="0" smtClean="0"/>
          </a:p>
          <a:p>
            <a:pPr>
              <a:buNone/>
            </a:pPr>
            <a:r>
              <a:rPr lang="en-US" sz="1400" b="1" dirty="0" smtClean="0"/>
              <a:t>Let’s </a:t>
            </a:r>
            <a:r>
              <a:rPr lang="en-US" sz="1400" b="1" dirty="0"/>
              <a:t>Go!</a:t>
            </a:r>
          </a:p>
          <a:p>
            <a:pPr>
              <a:buNone/>
            </a:pPr>
            <a:r>
              <a:rPr lang="en-US" sz="1400" dirty="0"/>
              <a:t>1. After getting home from </a:t>
            </a:r>
            <a:r>
              <a:rPr lang="en-US" sz="1400" dirty="0" smtClean="0"/>
              <a:t>grocery shopping</a:t>
            </a:r>
            <a:r>
              <a:rPr lang="en-US" sz="1400" dirty="0"/>
              <a:t>, find one characteristic that is </a:t>
            </a:r>
            <a:r>
              <a:rPr lang="en-US" sz="1400" dirty="0" smtClean="0"/>
              <a:t>the same </a:t>
            </a:r>
            <a:r>
              <a:rPr lang="en-US" sz="1400" dirty="0"/>
              <a:t>for some of the products. For example, some are boxes and some </a:t>
            </a:r>
            <a:r>
              <a:rPr lang="en-US" sz="1400" dirty="0" smtClean="0"/>
              <a:t>are cans</a:t>
            </a:r>
            <a:r>
              <a:rPr lang="en-US" sz="1400" dirty="0"/>
              <a:t>.</a:t>
            </a:r>
          </a:p>
          <a:p>
            <a:pPr>
              <a:buNone/>
            </a:pPr>
            <a:r>
              <a:rPr lang="en-US" sz="1400" dirty="0"/>
              <a:t>2. Put together all the items that have the same characteristic.</a:t>
            </a:r>
          </a:p>
          <a:p>
            <a:pPr>
              <a:buNone/>
            </a:pPr>
            <a:r>
              <a:rPr lang="en-US" sz="1400" dirty="0"/>
              <a:t>3. Find another way to group these items.</a:t>
            </a:r>
          </a:p>
          <a:p>
            <a:pPr>
              <a:buNone/>
            </a:pPr>
            <a:r>
              <a:rPr lang="en-US" sz="1400" dirty="0"/>
              <a:t>4. Continue sorting, finding as many different ways to group the items as </a:t>
            </a:r>
            <a:r>
              <a:rPr lang="en-US" sz="1400" dirty="0" smtClean="0"/>
              <a:t>you can</a:t>
            </a:r>
            <a:r>
              <a:rPr lang="en-US" sz="1400" dirty="0"/>
              <a:t>.</a:t>
            </a:r>
          </a:p>
          <a:p>
            <a:pPr>
              <a:buNone/>
            </a:pPr>
            <a:r>
              <a:rPr lang="en-US" sz="1400" dirty="0"/>
              <a:t>5. Play “Guess My Rule.” In this game, you sort the items and ask your child </a:t>
            </a:r>
            <a:r>
              <a:rPr lang="en-US" sz="1400" dirty="0" smtClean="0"/>
              <a:t>to guess </a:t>
            </a:r>
            <a:r>
              <a:rPr lang="en-US" sz="1400" dirty="0"/>
              <a:t>your rule for </a:t>
            </a:r>
            <a:r>
              <a:rPr lang="en-US" sz="1400" dirty="0" smtClean="0"/>
              <a:t>sorting </a:t>
            </a:r>
            <a:r>
              <a:rPr lang="en-US" sz="1400" dirty="0"/>
              <a:t>them. Then, reverse roles and let your child </a:t>
            </a:r>
            <a:r>
              <a:rPr lang="en-US" sz="1400" dirty="0" smtClean="0"/>
              <a:t>sort the </a:t>
            </a:r>
            <a:r>
              <a:rPr lang="en-US" sz="1400" dirty="0"/>
              <a:t>items so that you can guess her/his rule.</a:t>
            </a:r>
          </a:p>
          <a:p>
            <a:pPr>
              <a:buNone/>
            </a:pPr>
            <a:r>
              <a:rPr lang="en-US" sz="1400" dirty="0"/>
              <a:t>6. Using paper, pencil, ruler, or computer spreadsheet, make a table of </a:t>
            </a:r>
            <a:r>
              <a:rPr lang="en-US" sz="1400" dirty="0" smtClean="0"/>
              <a:t>how many </a:t>
            </a:r>
            <a:r>
              <a:rPr lang="en-US" sz="1400" dirty="0"/>
              <a:t>items are in each category.</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62000"/>
          </a:xfrm>
        </p:spPr>
        <p:txBody>
          <a:bodyPr>
            <a:normAutofit/>
          </a:bodyPr>
          <a:lstStyle/>
          <a:p>
            <a:r>
              <a:rPr lang="en-US" dirty="0">
                <a:latin typeface="Georgia" pitchFamily="18" charset="0"/>
              </a:rPr>
              <a:t>Is It Certain</a:t>
            </a:r>
            <a:r>
              <a:rPr lang="en-US" dirty="0" smtClean="0">
                <a:latin typeface="Georgia" pitchFamily="18" charset="0"/>
              </a:rPr>
              <a:t>?                    </a:t>
            </a:r>
            <a:r>
              <a:rPr lang="en-US" sz="1600" dirty="0" smtClean="0"/>
              <a:t>Data Analysis and Statistics</a:t>
            </a:r>
            <a:endParaRPr lang="en-US" sz="1600" dirty="0">
              <a:latin typeface="Georgia" pitchFamily="18" charset="0"/>
            </a:endParaRPr>
          </a:p>
        </p:txBody>
      </p:sp>
      <p:sp>
        <p:nvSpPr>
          <p:cNvPr id="3" name="Content Placeholder 2"/>
          <p:cNvSpPr>
            <a:spLocks noGrp="1"/>
          </p:cNvSpPr>
          <p:nvPr>
            <p:ph idx="1"/>
          </p:nvPr>
        </p:nvSpPr>
        <p:spPr>
          <a:xfrm>
            <a:off x="228600" y="990600"/>
            <a:ext cx="8763000" cy="5562600"/>
          </a:xfrm>
        </p:spPr>
        <p:txBody>
          <a:bodyPr>
            <a:normAutofit fontScale="47500" lnSpcReduction="20000"/>
          </a:bodyPr>
          <a:lstStyle/>
          <a:p>
            <a:pPr>
              <a:buNone/>
            </a:pPr>
            <a:r>
              <a:rPr lang="en-US" sz="3400" b="1" dirty="0">
                <a:latin typeface="Baskerville Old Face" pitchFamily="18" charset="0"/>
              </a:rPr>
              <a:t>Goal:</a:t>
            </a:r>
          </a:p>
          <a:p>
            <a:pPr>
              <a:buNone/>
            </a:pPr>
            <a:r>
              <a:rPr lang="en-US" sz="3400" dirty="0">
                <a:latin typeface="Baskerville Old Face" pitchFamily="18" charset="0"/>
              </a:rPr>
              <a:t>To help your child understand the difference between chance and certainty</a:t>
            </a:r>
          </a:p>
          <a:p>
            <a:pPr>
              <a:buNone/>
            </a:pPr>
            <a:endParaRPr lang="en-US" dirty="0" smtClean="0">
              <a:latin typeface="Baskerville Old Face" pitchFamily="18" charset="0"/>
            </a:endParaRPr>
          </a:p>
          <a:p>
            <a:pPr>
              <a:buNone/>
            </a:pPr>
            <a:r>
              <a:rPr lang="en-US" sz="3400" b="1" dirty="0" smtClean="0">
                <a:latin typeface="Baskerville Old Face" pitchFamily="18" charset="0"/>
              </a:rPr>
              <a:t>What </a:t>
            </a:r>
            <a:r>
              <a:rPr lang="en-US" sz="3400" b="1" dirty="0">
                <a:latin typeface="Baskerville Old Face" pitchFamily="18" charset="0"/>
              </a:rPr>
              <a:t>You Will Need:</a:t>
            </a:r>
          </a:p>
          <a:p>
            <a:pPr>
              <a:buFont typeface="Wingdings" pitchFamily="2" charset="2"/>
              <a:buChar char="ü"/>
            </a:pPr>
            <a:r>
              <a:rPr lang="en-US" sz="3400" dirty="0" smtClean="0">
                <a:latin typeface="Baskerville Old Face" pitchFamily="18" charset="0"/>
              </a:rPr>
              <a:t>Paper </a:t>
            </a:r>
            <a:r>
              <a:rPr lang="en-US" sz="3400" dirty="0">
                <a:latin typeface="Baskerville Old Face" pitchFamily="18" charset="0"/>
              </a:rPr>
              <a:t>divided into 3 columns</a:t>
            </a:r>
          </a:p>
          <a:p>
            <a:pPr>
              <a:buFont typeface="Wingdings" pitchFamily="2" charset="2"/>
              <a:buChar char="ü"/>
            </a:pPr>
            <a:r>
              <a:rPr lang="en-US" sz="3400" dirty="0" smtClean="0">
                <a:latin typeface="Baskerville Old Face" pitchFamily="18" charset="0"/>
              </a:rPr>
              <a:t>Pencils </a:t>
            </a:r>
            <a:r>
              <a:rPr lang="en-US" sz="3400" dirty="0">
                <a:latin typeface="Baskerville Old Face" pitchFamily="18" charset="0"/>
              </a:rPr>
              <a:t>or markers</a:t>
            </a:r>
          </a:p>
          <a:p>
            <a:pPr>
              <a:buFont typeface="Wingdings" pitchFamily="2" charset="2"/>
              <a:buChar char="ü"/>
            </a:pPr>
            <a:r>
              <a:rPr lang="en-US" sz="3400" dirty="0" smtClean="0">
                <a:latin typeface="Baskerville Old Face" pitchFamily="18" charset="0"/>
              </a:rPr>
              <a:t>Time </a:t>
            </a:r>
            <a:r>
              <a:rPr lang="en-US" sz="3400" dirty="0">
                <a:latin typeface="Baskerville Old Face" pitchFamily="18" charset="0"/>
              </a:rPr>
              <a:t>with your child</a:t>
            </a:r>
          </a:p>
          <a:p>
            <a:pPr>
              <a:buNone/>
            </a:pPr>
            <a:endParaRPr lang="en-US" dirty="0" smtClean="0">
              <a:latin typeface="Baskerville Old Face" pitchFamily="18" charset="0"/>
            </a:endParaRPr>
          </a:p>
          <a:p>
            <a:pPr>
              <a:buNone/>
            </a:pPr>
            <a:r>
              <a:rPr lang="en-US" sz="3300" b="1" dirty="0" smtClean="0">
                <a:latin typeface="Baskerville Old Face" pitchFamily="18" charset="0"/>
              </a:rPr>
              <a:t>Let’s </a:t>
            </a:r>
            <a:r>
              <a:rPr lang="en-US" sz="3300" b="1" dirty="0">
                <a:latin typeface="Baskerville Old Face" pitchFamily="18" charset="0"/>
              </a:rPr>
              <a:t>Go</a:t>
            </a:r>
            <a:r>
              <a:rPr lang="en-US" sz="3300" b="1" dirty="0" smtClean="0">
                <a:latin typeface="Baskerville Old Face" pitchFamily="18" charset="0"/>
              </a:rPr>
              <a:t>!</a:t>
            </a:r>
          </a:p>
          <a:p>
            <a:pPr>
              <a:buNone/>
            </a:pPr>
            <a:endParaRPr lang="en-US" sz="3300" b="1" dirty="0">
              <a:latin typeface="Baskerville Old Face" pitchFamily="18" charset="0"/>
            </a:endParaRPr>
          </a:p>
          <a:p>
            <a:pPr>
              <a:buNone/>
            </a:pPr>
            <a:r>
              <a:rPr lang="en-US" sz="3300" dirty="0">
                <a:latin typeface="Baskerville Old Face" pitchFamily="18" charset="0"/>
              </a:rPr>
              <a:t>1. Talk with your child about everyday experiences of chance and certainty.</a:t>
            </a:r>
          </a:p>
          <a:p>
            <a:pPr>
              <a:buNone/>
            </a:pPr>
            <a:r>
              <a:rPr lang="en-US" sz="3300" dirty="0">
                <a:latin typeface="Baskerville Old Face" pitchFamily="18" charset="0"/>
              </a:rPr>
              <a:t>2. Make a list of some things that will never happen (a dog will never </a:t>
            </a:r>
            <a:r>
              <a:rPr lang="en-US" sz="3300" dirty="0" smtClean="0">
                <a:latin typeface="Baskerville Old Face" pitchFamily="18" charset="0"/>
              </a:rPr>
              <a:t>have kittens</a:t>
            </a:r>
            <a:r>
              <a:rPr lang="en-US" sz="3300" dirty="0">
                <a:latin typeface="Baskerville Old Face" pitchFamily="18" charset="0"/>
              </a:rPr>
              <a:t>). Label this list: Things that are Impossible.</a:t>
            </a:r>
          </a:p>
          <a:p>
            <a:pPr>
              <a:buNone/>
            </a:pPr>
            <a:r>
              <a:rPr lang="en-US" sz="3300" dirty="0">
                <a:latin typeface="Baskerville Old Face" pitchFamily="18" charset="0"/>
              </a:rPr>
              <a:t>3. Now make a list of things that will definitely happen. (The sun will </a:t>
            </a:r>
            <a:r>
              <a:rPr lang="en-US" sz="3300" dirty="0" smtClean="0">
                <a:latin typeface="Baskerville Old Face" pitchFamily="18" charset="0"/>
              </a:rPr>
              <a:t>rise tomorrow</a:t>
            </a:r>
            <a:r>
              <a:rPr lang="en-US" sz="3300" dirty="0">
                <a:latin typeface="Baskerville Old Face" pitchFamily="18" charset="0"/>
              </a:rPr>
              <a:t>.) Label this </a:t>
            </a:r>
            <a:r>
              <a:rPr lang="en-US" sz="3300" dirty="0" smtClean="0">
                <a:latin typeface="Baskerville Old Face" pitchFamily="18" charset="0"/>
              </a:rPr>
              <a:t>list:</a:t>
            </a:r>
          </a:p>
          <a:p>
            <a:pPr>
              <a:buNone/>
            </a:pPr>
            <a:r>
              <a:rPr lang="en-US" sz="3300" dirty="0" smtClean="0">
                <a:latin typeface="Baskerville Old Face" pitchFamily="18" charset="0"/>
              </a:rPr>
              <a:t>	Things </a:t>
            </a:r>
            <a:r>
              <a:rPr lang="en-US" sz="3300" dirty="0">
                <a:latin typeface="Baskerville Old Face" pitchFamily="18" charset="0"/>
              </a:rPr>
              <a:t>that are Certain.</a:t>
            </a:r>
          </a:p>
          <a:p>
            <a:pPr>
              <a:buNone/>
            </a:pPr>
            <a:r>
              <a:rPr lang="en-US" sz="3300" dirty="0">
                <a:latin typeface="Baskerville Old Face" pitchFamily="18" charset="0"/>
              </a:rPr>
              <a:t>4. Now make a list of events that may or may not happen. (Tomorrow it </a:t>
            </a:r>
            <a:r>
              <a:rPr lang="en-US" sz="3300" dirty="0" smtClean="0">
                <a:latin typeface="Baskerville Old Face" pitchFamily="18" charset="0"/>
              </a:rPr>
              <a:t>might rain</a:t>
            </a:r>
            <a:r>
              <a:rPr lang="en-US" sz="3300" dirty="0">
                <a:latin typeface="Baskerville Old Face" pitchFamily="18" charset="0"/>
              </a:rPr>
              <a:t>.) Label this list: Chance Events.</a:t>
            </a:r>
          </a:p>
          <a:p>
            <a:pPr>
              <a:buNone/>
            </a:pPr>
            <a:r>
              <a:rPr lang="en-US" sz="3300" dirty="0">
                <a:latin typeface="Baskerville Old Face" pitchFamily="18" charset="0"/>
              </a:rPr>
              <a:t>5. Compare your lists: Which is longer? Which was hardest to create. Which </a:t>
            </a:r>
            <a:r>
              <a:rPr lang="en-US" sz="3300" dirty="0" smtClean="0">
                <a:latin typeface="Baskerville Old Face" pitchFamily="18" charset="0"/>
              </a:rPr>
              <a:t>list was </a:t>
            </a:r>
            <a:r>
              <a:rPr lang="en-US" sz="3300" dirty="0">
                <a:latin typeface="Baskerville Old Face" pitchFamily="18" charset="0"/>
              </a:rPr>
              <a:t>the most fun to create?</a:t>
            </a:r>
          </a:p>
          <a:p>
            <a:pPr>
              <a:buNone/>
            </a:pPr>
            <a:r>
              <a:rPr lang="en-US" sz="3300" b="1" dirty="0">
                <a:latin typeface="Baskerville Old Face" pitchFamily="18" charset="0"/>
              </a:rPr>
              <a:t>Let’s Go On!</a:t>
            </a:r>
          </a:p>
          <a:p>
            <a:pPr>
              <a:buNone/>
            </a:pPr>
            <a:r>
              <a:rPr lang="en-US" sz="3300" dirty="0">
                <a:latin typeface="Baskerville Old Face" pitchFamily="18" charset="0"/>
              </a:rPr>
              <a:t>6. Look for opportunities to talk about these concepts when going </a:t>
            </a:r>
            <a:r>
              <a:rPr lang="en-US" sz="3300" dirty="0" smtClean="0">
                <a:latin typeface="Baskerville Old Face" pitchFamily="18" charset="0"/>
              </a:rPr>
              <a:t>through your </a:t>
            </a:r>
            <a:r>
              <a:rPr lang="en-US" sz="3300" dirty="0">
                <a:latin typeface="Baskerville Old Face" pitchFamily="18" charset="0"/>
              </a:rPr>
              <a:t>day. Ask your child, “Is there a chance that ________might happen </a:t>
            </a:r>
            <a:r>
              <a:rPr lang="en-US" sz="3300" dirty="0" smtClean="0">
                <a:latin typeface="Baskerville Old Face" pitchFamily="18" charset="0"/>
              </a:rPr>
              <a:t>this week</a:t>
            </a:r>
            <a:r>
              <a:rPr lang="en-US" sz="3300" dirty="0">
                <a:latin typeface="Baskerville Old Face" pitchFamily="18" charset="0"/>
              </a:rPr>
              <a:t>? Why or why not?”</a:t>
            </a:r>
          </a:p>
          <a:p>
            <a:pPr>
              <a:buNone/>
            </a:pPr>
            <a:r>
              <a:rPr lang="en-US" sz="3300" dirty="0">
                <a:latin typeface="Baskerville Old Face" pitchFamily="18" charset="0"/>
              </a:rPr>
              <a:t>7. Help your child get used to using the language of probability: </a:t>
            </a:r>
            <a:r>
              <a:rPr lang="en-US" sz="3300" dirty="0" smtClean="0">
                <a:latin typeface="Baskerville Old Face" pitchFamily="18" charset="0"/>
              </a:rPr>
              <a:t>impossible/ certain</a:t>
            </a:r>
            <a:r>
              <a:rPr lang="en-US" sz="3300" dirty="0">
                <a:latin typeface="Baskerville Old Face" pitchFamily="18" charset="0"/>
              </a:rPr>
              <a:t>; more likely/unlikely or less likely; equally likely/not equally </a:t>
            </a:r>
            <a:r>
              <a:rPr lang="en-US" sz="3300" dirty="0" smtClean="0">
                <a:latin typeface="Baskerville Old Face" pitchFamily="18" charset="0"/>
              </a:rPr>
              <a:t>likely; possible/probable</a:t>
            </a:r>
            <a:r>
              <a:rPr lang="en-US" sz="3300" dirty="0">
                <a:latin typeface="Baskerville Old Face" pitchFamily="18" charset="0"/>
              </a:rPr>
              <a:t>; fair/not fair</a:t>
            </a:r>
            <a:r>
              <a:rPr lang="en-US" sz="3300" dirty="0" smtClean="0">
                <a:latin typeface="Baskerville Old Face" pitchFamily="18" charset="0"/>
              </a:rPr>
              <a:t>.</a:t>
            </a:r>
            <a:endParaRPr lang="en-US" sz="3300" dirty="0">
              <a:latin typeface="Baskerville Old Face"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85800"/>
          </a:xfrm>
        </p:spPr>
        <p:txBody>
          <a:bodyPr>
            <a:normAutofit fontScale="90000"/>
          </a:bodyPr>
          <a:lstStyle/>
          <a:p>
            <a:r>
              <a:rPr lang="en-US" dirty="0">
                <a:latin typeface="Baskerville Old Face" pitchFamily="18" charset="0"/>
              </a:rPr>
              <a:t>Math Maps for the </a:t>
            </a:r>
            <a:r>
              <a:rPr lang="en-US" dirty="0" smtClean="0">
                <a:latin typeface="Baskerville Old Face" pitchFamily="18" charset="0"/>
              </a:rPr>
              <a:t>Mind            </a:t>
            </a:r>
            <a:r>
              <a:rPr lang="en-US" sz="1600" dirty="0" smtClean="0"/>
              <a:t>Data Analysis and Statistics</a:t>
            </a:r>
            <a:endParaRPr lang="en-US" sz="1600" dirty="0">
              <a:latin typeface="Baskerville Old Face" pitchFamily="18" charset="0"/>
            </a:endParaRPr>
          </a:p>
        </p:txBody>
      </p:sp>
      <p:sp>
        <p:nvSpPr>
          <p:cNvPr id="3" name="Content Placeholder 2"/>
          <p:cNvSpPr>
            <a:spLocks noGrp="1"/>
          </p:cNvSpPr>
          <p:nvPr>
            <p:ph idx="1"/>
          </p:nvPr>
        </p:nvSpPr>
        <p:spPr>
          <a:xfrm>
            <a:off x="152400" y="914400"/>
            <a:ext cx="8839200" cy="5943600"/>
          </a:xfrm>
        </p:spPr>
        <p:txBody>
          <a:bodyPr>
            <a:noAutofit/>
          </a:bodyPr>
          <a:lstStyle/>
          <a:p>
            <a:pPr>
              <a:buNone/>
            </a:pPr>
            <a:r>
              <a:rPr lang="en-US" sz="1500" b="1" dirty="0">
                <a:latin typeface="Baskerville Old Face" pitchFamily="18" charset="0"/>
              </a:rPr>
              <a:t>Goal:</a:t>
            </a:r>
          </a:p>
          <a:p>
            <a:pPr>
              <a:buNone/>
            </a:pPr>
            <a:r>
              <a:rPr lang="en-US" sz="1500" dirty="0">
                <a:latin typeface="Baskerville Old Face" pitchFamily="18" charset="0"/>
              </a:rPr>
              <a:t>To help your child connect new math ideas with what </a:t>
            </a:r>
            <a:r>
              <a:rPr lang="en-US" sz="1500" dirty="0" smtClean="0">
                <a:latin typeface="Baskerville Old Face" pitchFamily="18" charset="0"/>
              </a:rPr>
              <a:t>they already </a:t>
            </a:r>
            <a:r>
              <a:rPr lang="en-US" sz="1500" dirty="0">
                <a:latin typeface="Baskerville Old Face" pitchFamily="18" charset="0"/>
              </a:rPr>
              <a:t>know</a:t>
            </a:r>
          </a:p>
          <a:p>
            <a:pPr>
              <a:buNone/>
            </a:pPr>
            <a:endParaRPr lang="en-US" sz="1500" dirty="0" smtClean="0">
              <a:latin typeface="Baskerville Old Face" pitchFamily="18" charset="0"/>
            </a:endParaRPr>
          </a:p>
          <a:p>
            <a:pPr>
              <a:buNone/>
            </a:pPr>
            <a:r>
              <a:rPr lang="en-US" sz="1500" b="1" dirty="0" smtClean="0">
                <a:latin typeface="Baskerville Old Face" pitchFamily="18" charset="0"/>
              </a:rPr>
              <a:t>What </a:t>
            </a:r>
            <a:r>
              <a:rPr lang="en-US" sz="1500" b="1" dirty="0">
                <a:latin typeface="Baskerville Old Face" pitchFamily="18" charset="0"/>
              </a:rPr>
              <a:t>You Will Need:</a:t>
            </a:r>
          </a:p>
          <a:p>
            <a:pPr>
              <a:buFont typeface="Wingdings" pitchFamily="2" charset="2"/>
              <a:buChar char="ü"/>
            </a:pPr>
            <a:r>
              <a:rPr lang="en-US" sz="1500" dirty="0" smtClean="0">
                <a:latin typeface="Baskerville Old Face" pitchFamily="18" charset="0"/>
              </a:rPr>
              <a:t>Paper </a:t>
            </a:r>
            <a:r>
              <a:rPr lang="en-US" sz="1500" dirty="0">
                <a:latin typeface="Baskerville Old Face" pitchFamily="18" charset="0"/>
              </a:rPr>
              <a:t>and pencil</a:t>
            </a:r>
          </a:p>
          <a:p>
            <a:pPr>
              <a:buFont typeface="Wingdings" pitchFamily="2" charset="2"/>
              <a:buChar char="ü"/>
            </a:pPr>
            <a:r>
              <a:rPr lang="en-US" sz="1500" dirty="0" smtClean="0">
                <a:latin typeface="Baskerville Old Face" pitchFamily="18" charset="0"/>
              </a:rPr>
              <a:t>Word </a:t>
            </a:r>
            <a:r>
              <a:rPr lang="en-US" sz="1500" dirty="0">
                <a:latin typeface="Baskerville Old Face" pitchFamily="18" charset="0"/>
              </a:rPr>
              <a:t>Map sheets (attached)</a:t>
            </a:r>
          </a:p>
          <a:p>
            <a:pPr>
              <a:buFont typeface="Wingdings" pitchFamily="2" charset="2"/>
              <a:buChar char="ü"/>
            </a:pPr>
            <a:r>
              <a:rPr lang="en-US" sz="1500" dirty="0" smtClean="0">
                <a:latin typeface="Baskerville Old Face" pitchFamily="18" charset="0"/>
              </a:rPr>
              <a:t>List </a:t>
            </a:r>
            <a:r>
              <a:rPr lang="en-US" sz="1500" dirty="0">
                <a:latin typeface="Baskerville Old Face" pitchFamily="18" charset="0"/>
              </a:rPr>
              <a:t>of math words/ideas your child is learning</a:t>
            </a:r>
          </a:p>
          <a:p>
            <a:pPr>
              <a:buNone/>
            </a:pPr>
            <a:r>
              <a:rPr lang="en-US" sz="1500" b="1" dirty="0" smtClean="0">
                <a:latin typeface="Baskerville Old Face" pitchFamily="18" charset="0"/>
              </a:rPr>
              <a:t>Let’s </a:t>
            </a:r>
            <a:r>
              <a:rPr lang="en-US" sz="1500" b="1" dirty="0">
                <a:latin typeface="Baskerville Old Face" pitchFamily="18" charset="0"/>
              </a:rPr>
              <a:t>Go!</a:t>
            </a:r>
          </a:p>
          <a:p>
            <a:pPr>
              <a:buNone/>
            </a:pPr>
            <a:r>
              <a:rPr lang="en-US" sz="1500" dirty="0" smtClean="0">
                <a:latin typeface="Baskerville Old Face" pitchFamily="18" charset="0"/>
              </a:rPr>
              <a:t>1. Explain </a:t>
            </a:r>
            <a:r>
              <a:rPr lang="en-US" sz="1500" dirty="0">
                <a:latin typeface="Baskerville Old Face" pitchFamily="18" charset="0"/>
              </a:rPr>
              <a:t>to your child that a Word Map is a “graphic organizer” to help </a:t>
            </a:r>
            <a:r>
              <a:rPr lang="en-US" sz="1500" dirty="0" smtClean="0">
                <a:latin typeface="Baskerville Old Face" pitchFamily="18" charset="0"/>
              </a:rPr>
              <a:t>your brain </a:t>
            </a:r>
            <a:r>
              <a:rPr lang="en-US" sz="1500" dirty="0">
                <a:latin typeface="Baskerville Old Face" pitchFamily="18" charset="0"/>
              </a:rPr>
              <a:t>connect new math concepts to what they already know</a:t>
            </a:r>
            <a:r>
              <a:rPr lang="en-US" sz="1500" dirty="0" smtClean="0">
                <a:latin typeface="Baskerville Old Face" pitchFamily="18" charset="0"/>
              </a:rPr>
              <a:t>.</a:t>
            </a:r>
            <a:endParaRPr lang="en-US" sz="1500" dirty="0">
              <a:latin typeface="Baskerville Old Face" pitchFamily="18" charset="0"/>
            </a:endParaRPr>
          </a:p>
          <a:p>
            <a:pPr>
              <a:buNone/>
            </a:pPr>
            <a:r>
              <a:rPr lang="en-US" sz="1500" dirty="0">
                <a:latin typeface="Baskerville Old Face" pitchFamily="18" charset="0"/>
              </a:rPr>
              <a:t>2. In the center circle, write the word or concept your child is learning.</a:t>
            </a:r>
          </a:p>
          <a:p>
            <a:pPr>
              <a:buNone/>
            </a:pPr>
            <a:r>
              <a:rPr lang="en-US" sz="1500" i="1" dirty="0" smtClean="0">
                <a:latin typeface="Baskerville Old Face" pitchFamily="18" charset="0"/>
              </a:rPr>
              <a:t>	Example</a:t>
            </a:r>
            <a:r>
              <a:rPr lang="en-US" sz="1500" i="1" dirty="0">
                <a:latin typeface="Baskerville Old Face" pitchFamily="18" charset="0"/>
              </a:rPr>
              <a:t>: Circle</a:t>
            </a:r>
          </a:p>
          <a:p>
            <a:pPr>
              <a:buNone/>
            </a:pPr>
            <a:r>
              <a:rPr lang="en-US" sz="1500" dirty="0">
                <a:latin typeface="Baskerville Old Face" pitchFamily="18" charset="0"/>
              </a:rPr>
              <a:t>3. In the top box, write a definition in the child’s own words. </a:t>
            </a:r>
            <a:r>
              <a:rPr lang="en-US" sz="1500" i="1" dirty="0">
                <a:latin typeface="Baskerville Old Face" pitchFamily="18" charset="0"/>
              </a:rPr>
              <a:t>Example: It’s </a:t>
            </a:r>
            <a:r>
              <a:rPr lang="en-US" sz="1500" i="1" dirty="0" smtClean="0">
                <a:latin typeface="Baskerville Old Face" pitchFamily="18" charset="0"/>
              </a:rPr>
              <a:t>a round </a:t>
            </a:r>
            <a:r>
              <a:rPr lang="en-US" sz="1500" i="1" dirty="0">
                <a:latin typeface="Baskerville Old Face" pitchFamily="18" charset="0"/>
              </a:rPr>
              <a:t>shape.</a:t>
            </a:r>
          </a:p>
          <a:p>
            <a:pPr>
              <a:buNone/>
            </a:pPr>
            <a:r>
              <a:rPr lang="en-US" sz="1500" dirty="0" smtClean="0">
                <a:latin typeface="Baskerville Old Face" pitchFamily="18" charset="0"/>
              </a:rPr>
              <a:t>4. In the left box, write some examples. </a:t>
            </a:r>
            <a:r>
              <a:rPr lang="en-US" sz="1500" i="1" dirty="0" smtClean="0">
                <a:latin typeface="Baskerville Old Face" pitchFamily="18" charset="0"/>
              </a:rPr>
              <a:t>Example: ball, clock, coins.</a:t>
            </a:r>
          </a:p>
          <a:p>
            <a:pPr>
              <a:buNone/>
            </a:pPr>
            <a:r>
              <a:rPr lang="en-US" sz="1500" dirty="0" smtClean="0">
                <a:latin typeface="Baskerville Old Face" pitchFamily="18" charset="0"/>
              </a:rPr>
              <a:t>5. In the bottom box, describe what it is like. </a:t>
            </a:r>
            <a:r>
              <a:rPr lang="en-US" sz="1500" i="1" dirty="0" smtClean="0">
                <a:latin typeface="Baskerville Old Face" pitchFamily="18" charset="0"/>
              </a:rPr>
              <a:t>Example: It is curved.</a:t>
            </a:r>
          </a:p>
          <a:p>
            <a:pPr>
              <a:buNone/>
            </a:pPr>
            <a:r>
              <a:rPr lang="en-US" sz="1500" dirty="0" smtClean="0">
                <a:latin typeface="Baskerville Old Face" pitchFamily="18" charset="0"/>
              </a:rPr>
              <a:t>6</a:t>
            </a:r>
            <a:r>
              <a:rPr lang="en-US" sz="1500" dirty="0">
                <a:latin typeface="Baskerville Old Face" pitchFamily="18" charset="0"/>
              </a:rPr>
              <a:t>. In the right box, write some non examples: </a:t>
            </a:r>
            <a:r>
              <a:rPr lang="en-US" sz="1500" i="1" dirty="0">
                <a:latin typeface="Baskerville Old Face" pitchFamily="18" charset="0"/>
              </a:rPr>
              <a:t>book, paper </a:t>
            </a:r>
            <a:r>
              <a:rPr lang="en-US" sz="1500" i="1" dirty="0" smtClean="0">
                <a:latin typeface="Baskerville Old Face" pitchFamily="18" charset="0"/>
              </a:rPr>
              <a:t>clip.  </a:t>
            </a:r>
            <a:r>
              <a:rPr lang="en-US" sz="1500" dirty="0" smtClean="0">
                <a:latin typeface="Baskerville Old Face" pitchFamily="18" charset="0"/>
              </a:rPr>
              <a:t>The </a:t>
            </a:r>
            <a:r>
              <a:rPr lang="en-US" sz="1500" dirty="0">
                <a:latin typeface="Baskerville Old Face" pitchFamily="18" charset="0"/>
              </a:rPr>
              <a:t>best words come from your child’s own math lessons. But here </a:t>
            </a:r>
            <a:r>
              <a:rPr lang="en-US" sz="1500" dirty="0" smtClean="0">
                <a:latin typeface="Baskerville Old Face" pitchFamily="18" charset="0"/>
              </a:rPr>
              <a:t>are some </a:t>
            </a:r>
            <a:r>
              <a:rPr lang="en-US" sz="1500" dirty="0">
                <a:latin typeface="Baskerville Old Face" pitchFamily="18" charset="0"/>
              </a:rPr>
              <a:t>math concepts you might use</a:t>
            </a:r>
            <a:r>
              <a:rPr lang="en-US" sz="1500" dirty="0" smtClean="0">
                <a:latin typeface="Baskerville Old Face" pitchFamily="18" charset="0"/>
              </a:rPr>
              <a:t>:</a:t>
            </a:r>
          </a:p>
          <a:p>
            <a:pPr>
              <a:buNone/>
            </a:pPr>
            <a:endParaRPr lang="en-US" sz="1500" b="1" dirty="0" smtClean="0">
              <a:latin typeface="Baskerville Old Face" pitchFamily="18" charset="0"/>
            </a:endParaRPr>
          </a:p>
          <a:p>
            <a:pPr>
              <a:buNone/>
            </a:pPr>
            <a:r>
              <a:rPr lang="en-US" sz="1200" b="1" dirty="0" smtClean="0">
                <a:latin typeface="Baskerville Old Face" pitchFamily="18" charset="0"/>
              </a:rPr>
              <a:t>Multiplication </a:t>
            </a:r>
            <a:r>
              <a:rPr lang="en-US" sz="1200" b="1" dirty="0">
                <a:latin typeface="Baskerville Old Face" pitchFamily="18" charset="0"/>
              </a:rPr>
              <a:t>Words: </a:t>
            </a:r>
            <a:r>
              <a:rPr lang="en-US" sz="1200" dirty="0">
                <a:latin typeface="Baskerville Old Face" pitchFamily="18" charset="0"/>
              </a:rPr>
              <a:t>times, product, double, twice, factors</a:t>
            </a:r>
          </a:p>
          <a:p>
            <a:pPr>
              <a:buNone/>
            </a:pPr>
            <a:r>
              <a:rPr lang="en-US" sz="1200" b="1" dirty="0">
                <a:latin typeface="Baskerville Old Face" pitchFamily="18" charset="0"/>
              </a:rPr>
              <a:t>Subtraction Words: </a:t>
            </a:r>
            <a:r>
              <a:rPr lang="en-US" sz="1200" dirty="0">
                <a:latin typeface="Baskerville Old Face" pitchFamily="18" charset="0"/>
              </a:rPr>
              <a:t>decreased by, remain, less than, subtract, </a:t>
            </a:r>
            <a:r>
              <a:rPr lang="en-US" sz="1200" dirty="0" smtClean="0">
                <a:latin typeface="Baskerville Old Face" pitchFamily="18" charset="0"/>
              </a:rPr>
              <a:t>minus,</a:t>
            </a:r>
            <a:r>
              <a:rPr lang="en-US" sz="1200" b="1" dirty="0" smtClean="0">
                <a:latin typeface="Baskerville Old Face" pitchFamily="18" charset="0"/>
              </a:rPr>
              <a:t> </a:t>
            </a:r>
            <a:r>
              <a:rPr lang="en-US" sz="1200" dirty="0" smtClean="0">
                <a:latin typeface="Baskerville Old Face" pitchFamily="18" charset="0"/>
              </a:rPr>
              <a:t>difference</a:t>
            </a:r>
            <a:r>
              <a:rPr lang="en-US" sz="1200" dirty="0">
                <a:latin typeface="Baskerville Old Face" pitchFamily="18" charset="0"/>
              </a:rPr>
              <a:t>, take away, have left.</a:t>
            </a:r>
          </a:p>
          <a:p>
            <a:pPr>
              <a:buNone/>
            </a:pPr>
            <a:r>
              <a:rPr lang="en-US" sz="1200" b="1" dirty="0">
                <a:latin typeface="Baskerville Old Face" pitchFamily="18" charset="0"/>
              </a:rPr>
              <a:t>Addition Words: </a:t>
            </a:r>
            <a:r>
              <a:rPr lang="en-US" sz="1200" dirty="0">
                <a:latin typeface="Baskerville Old Face" pitchFamily="18" charset="0"/>
              </a:rPr>
              <a:t>add, all together, both, in all, increased by, more than, </a:t>
            </a:r>
            <a:r>
              <a:rPr lang="en-US" sz="1200" dirty="0" smtClean="0">
                <a:latin typeface="Baskerville Old Face" pitchFamily="18" charset="0"/>
              </a:rPr>
              <a:t>plus, put </a:t>
            </a:r>
            <a:r>
              <a:rPr lang="en-US" sz="1200" dirty="0">
                <a:latin typeface="Baskerville Old Face" pitchFamily="18" charset="0"/>
              </a:rPr>
              <a:t>together, sum, total.</a:t>
            </a:r>
          </a:p>
          <a:p>
            <a:pPr>
              <a:buNone/>
            </a:pPr>
            <a:r>
              <a:rPr lang="en-US" sz="1200" b="1" dirty="0">
                <a:latin typeface="Baskerville Old Face" pitchFamily="18" charset="0"/>
              </a:rPr>
              <a:t>Division Words: </a:t>
            </a:r>
            <a:r>
              <a:rPr lang="en-US" sz="1200" dirty="0">
                <a:latin typeface="Baskerville Old Face" pitchFamily="18" charset="0"/>
              </a:rPr>
              <a:t>divide, separate, quotient, half of, dividend, divisor, half </a:t>
            </a:r>
            <a:r>
              <a:rPr lang="en-US" sz="1200" dirty="0" smtClean="0">
                <a:latin typeface="Baskerville Old Face" pitchFamily="18" charset="0"/>
              </a:rPr>
              <a:t>as many</a:t>
            </a:r>
            <a:r>
              <a:rPr lang="en-US" sz="1200" dirty="0">
                <a:latin typeface="Baskerville Old Face" pitchFamily="18" charset="0"/>
              </a:rPr>
              <a:t>.</a:t>
            </a:r>
          </a:p>
          <a:p>
            <a:pPr>
              <a:buNone/>
            </a:pPr>
            <a:r>
              <a:rPr lang="en-US" sz="1200" b="1" dirty="0">
                <a:latin typeface="Baskerville Old Face" pitchFamily="18" charset="0"/>
              </a:rPr>
              <a:t>Additional Concepts: </a:t>
            </a:r>
            <a:r>
              <a:rPr lang="en-US" sz="1200" dirty="0">
                <a:latin typeface="Baskerville Old Face" pitchFamily="18" charset="0"/>
              </a:rPr>
              <a:t>graph, estimate, measurement, number, </a:t>
            </a:r>
            <a:r>
              <a:rPr lang="en-US" sz="1200" dirty="0" smtClean="0">
                <a:latin typeface="Baskerville Old Face" pitchFamily="18" charset="0"/>
              </a:rPr>
              <a:t>probability, statistics</a:t>
            </a:r>
            <a:r>
              <a:rPr lang="en-US" sz="1200" dirty="0">
                <a:latin typeface="Baskerville Old Face" pitchFamily="18" charset="0"/>
              </a:rPr>
              <a:t>, patterns, shapes.</a:t>
            </a:r>
            <a:endParaRPr lang="en-US" sz="1100" dirty="0">
              <a:latin typeface="Baskerville Old Face" pitchFamily="18"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572000" y="914400"/>
            <a:ext cx="4343400" cy="54864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914400"/>
            <a:ext cx="4267200" cy="5486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p:cNvSpPr>
            <a:spLocks noGrp="1"/>
          </p:cNvSpPr>
          <p:nvPr>
            <p:ph type="title"/>
          </p:nvPr>
        </p:nvSpPr>
        <p:spPr>
          <a:xfrm>
            <a:off x="457200" y="381000"/>
            <a:ext cx="8229600" cy="533400"/>
          </a:xfrm>
        </p:spPr>
        <p:txBody>
          <a:bodyPr>
            <a:noAutofit/>
          </a:bodyPr>
          <a:lstStyle/>
          <a:p>
            <a:r>
              <a:rPr lang="en-US" sz="3200" dirty="0" smtClean="0"/>
              <a:t>The Similarities Between Reading and Math</a:t>
            </a:r>
            <a:endParaRPr lang="en-US" sz="3200" dirty="0"/>
          </a:p>
        </p:txBody>
      </p:sp>
      <p:sp>
        <p:nvSpPr>
          <p:cNvPr id="5" name="Content Placeholder 4"/>
          <p:cNvSpPr>
            <a:spLocks noGrp="1"/>
          </p:cNvSpPr>
          <p:nvPr>
            <p:ph sz="half" idx="1"/>
          </p:nvPr>
        </p:nvSpPr>
        <p:spPr>
          <a:xfrm>
            <a:off x="152400" y="914400"/>
            <a:ext cx="4343400" cy="5715000"/>
          </a:xfrm>
        </p:spPr>
        <p:txBody>
          <a:bodyPr>
            <a:normAutofit/>
          </a:bodyPr>
          <a:lstStyle/>
          <a:p>
            <a:r>
              <a:rPr lang="en-US" dirty="0" smtClean="0">
                <a:solidFill>
                  <a:srgbClr val="FFFF00"/>
                </a:solidFill>
              </a:rPr>
              <a:t>Reading Is Thinking.  </a:t>
            </a:r>
          </a:p>
          <a:p>
            <a:pPr>
              <a:buNone/>
            </a:pPr>
            <a:r>
              <a:rPr lang="en-US" sz="2000" dirty="0" smtClean="0">
                <a:solidFill>
                  <a:schemeClr val="bg1"/>
                </a:solidFill>
              </a:rPr>
              <a:t>	</a:t>
            </a:r>
            <a:r>
              <a:rPr lang="en-US" sz="2400" dirty="0" smtClean="0">
                <a:solidFill>
                  <a:schemeClr val="bg1"/>
                </a:solidFill>
              </a:rPr>
              <a:t>The mind processes information form many sources at the same time in order to read words and make meaning.</a:t>
            </a:r>
          </a:p>
          <a:p>
            <a:pPr>
              <a:buNone/>
            </a:pPr>
            <a:endParaRPr lang="en-US" sz="2000" dirty="0" smtClean="0">
              <a:solidFill>
                <a:schemeClr val="bg1"/>
              </a:solidFill>
            </a:endParaRPr>
          </a:p>
          <a:p>
            <a:pPr>
              <a:buNone/>
            </a:pPr>
            <a:endParaRPr lang="en-US" sz="2000" dirty="0" smtClean="0">
              <a:solidFill>
                <a:schemeClr val="bg1"/>
              </a:solidFill>
            </a:endParaRPr>
          </a:p>
          <a:p>
            <a:r>
              <a:rPr lang="en-US" dirty="0" smtClean="0">
                <a:solidFill>
                  <a:srgbClr val="FFFF00"/>
                </a:solidFill>
              </a:rPr>
              <a:t>Reading Is Metacognitive.  </a:t>
            </a:r>
          </a:p>
          <a:p>
            <a:pPr>
              <a:buNone/>
            </a:pPr>
            <a:r>
              <a:rPr lang="en-US" sz="2000" dirty="0" smtClean="0">
                <a:solidFill>
                  <a:schemeClr val="bg1"/>
                </a:solidFill>
              </a:rPr>
              <a:t>	</a:t>
            </a:r>
            <a:r>
              <a:rPr lang="en-US" sz="2400" dirty="0" smtClean="0">
                <a:solidFill>
                  <a:schemeClr val="bg1"/>
                </a:solidFill>
              </a:rPr>
              <a:t>Readers are aware of their own thinking while reading.  They ask questions, make predictions, check for understanding, etc.  They self-monitor and adjust.</a:t>
            </a:r>
            <a:endParaRPr lang="en-US" dirty="0" smtClean="0">
              <a:solidFill>
                <a:schemeClr val="bg1"/>
              </a:solidFill>
            </a:endParaRPr>
          </a:p>
        </p:txBody>
      </p:sp>
      <p:sp>
        <p:nvSpPr>
          <p:cNvPr id="6" name="Content Placeholder 5"/>
          <p:cNvSpPr>
            <a:spLocks noGrp="1"/>
          </p:cNvSpPr>
          <p:nvPr>
            <p:ph sz="half" idx="2"/>
          </p:nvPr>
        </p:nvSpPr>
        <p:spPr>
          <a:xfrm>
            <a:off x="4572000" y="990600"/>
            <a:ext cx="4419600" cy="5562600"/>
          </a:xfrm>
        </p:spPr>
        <p:txBody>
          <a:bodyPr>
            <a:noAutofit/>
          </a:bodyPr>
          <a:lstStyle/>
          <a:p>
            <a:r>
              <a:rPr lang="en-US" dirty="0" smtClean="0">
                <a:solidFill>
                  <a:srgbClr val="FFFF00"/>
                </a:solidFill>
              </a:rPr>
              <a:t>Mathematics Is Thinking.  </a:t>
            </a:r>
          </a:p>
          <a:p>
            <a:pPr>
              <a:buNone/>
            </a:pPr>
            <a:r>
              <a:rPr lang="en-US" sz="2000" dirty="0" smtClean="0">
                <a:solidFill>
                  <a:schemeClr val="bg1"/>
                </a:solidFill>
              </a:rPr>
              <a:t>	</a:t>
            </a:r>
            <a:r>
              <a:rPr lang="en-US" sz="2400" dirty="0" smtClean="0">
                <a:solidFill>
                  <a:schemeClr val="bg1"/>
                </a:solidFill>
              </a:rPr>
              <a:t>The mind processes patterns and relationships in order to explain phenomena or draw logical conclusions.</a:t>
            </a:r>
          </a:p>
          <a:p>
            <a:pPr>
              <a:buNone/>
            </a:pPr>
            <a:endParaRPr lang="en-US" sz="2000" dirty="0" smtClean="0">
              <a:solidFill>
                <a:schemeClr val="bg1"/>
              </a:solidFill>
            </a:endParaRPr>
          </a:p>
          <a:p>
            <a:r>
              <a:rPr lang="en-US" dirty="0" smtClean="0">
                <a:solidFill>
                  <a:srgbClr val="FFFF00"/>
                </a:solidFill>
              </a:rPr>
              <a:t>Mathematics Is Metacognitive.</a:t>
            </a:r>
          </a:p>
          <a:p>
            <a:pPr>
              <a:buNone/>
            </a:pPr>
            <a:r>
              <a:rPr lang="en-US" sz="1800" dirty="0" smtClean="0">
                <a:solidFill>
                  <a:schemeClr val="bg1"/>
                </a:solidFill>
              </a:rPr>
              <a:t>	</a:t>
            </a:r>
            <a:r>
              <a:rPr lang="en-US" dirty="0" smtClean="0">
                <a:solidFill>
                  <a:schemeClr val="bg1"/>
                </a:solidFill>
              </a:rPr>
              <a:t>Mathematicians are aware of their own thinking.  They consider whether a solution makes sense, or whether they have a strategy that will be useful in solving a problem.  They self-monitor and adjust.</a:t>
            </a:r>
          </a:p>
          <a:p>
            <a:pPr>
              <a:buNone/>
            </a:pPr>
            <a:endParaRPr lang="en-US" sz="1400" b="1" u="sng" dirty="0" smtClean="0"/>
          </a:p>
          <a:p>
            <a:pPr>
              <a:buNone/>
            </a:pPr>
            <a:r>
              <a:rPr lang="en-US" sz="1400" b="1" u="sng" dirty="0" smtClean="0"/>
              <a:t>What if You ABCs Were Your 123s?, </a:t>
            </a:r>
            <a:r>
              <a:rPr lang="en-US" sz="1400" dirty="0" smtClean="0"/>
              <a:t>Leslie Minton, 2007</a:t>
            </a:r>
          </a:p>
          <a:p>
            <a:pPr>
              <a:buNone/>
            </a:pP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914400"/>
          </a:xfrm>
        </p:spPr>
        <p:txBody>
          <a:bodyPr>
            <a:normAutofit/>
          </a:bodyPr>
          <a:lstStyle/>
          <a:p>
            <a:r>
              <a:rPr lang="en-US" dirty="0" smtClean="0"/>
              <a:t>Algebra</a:t>
            </a:r>
            <a:endParaRPr lang="en-US" dirty="0"/>
          </a:p>
        </p:txBody>
      </p:sp>
      <p:sp>
        <p:nvSpPr>
          <p:cNvPr id="3" name="Content Placeholder 2"/>
          <p:cNvSpPr>
            <a:spLocks noGrp="1"/>
          </p:cNvSpPr>
          <p:nvPr>
            <p:ph idx="1"/>
          </p:nvPr>
        </p:nvSpPr>
        <p:spPr>
          <a:xfrm>
            <a:off x="457200" y="1600200"/>
            <a:ext cx="8229600" cy="5029200"/>
          </a:xfrm>
        </p:spPr>
        <p:txBody>
          <a:bodyPr>
            <a:normAutofit fontScale="92500" lnSpcReduction="10000"/>
          </a:bodyPr>
          <a:lstStyle/>
          <a:p>
            <a:pPr>
              <a:buNone/>
            </a:pPr>
            <a:r>
              <a:rPr lang="en-US" dirty="0" smtClean="0"/>
              <a:t>4</a:t>
            </a:r>
            <a:r>
              <a:rPr lang="en-US" baseline="30000" dirty="0" smtClean="0"/>
              <a:t>th </a:t>
            </a:r>
            <a:r>
              <a:rPr lang="en-US" dirty="0" smtClean="0"/>
              <a:t> Grade</a:t>
            </a:r>
          </a:p>
          <a:p>
            <a:r>
              <a:rPr lang="en-US" dirty="0" smtClean="0"/>
              <a:t>Use input-output rules, tables and charts to represent patterns and relationships and to solve real-world and mathematical problems.</a:t>
            </a:r>
          </a:p>
          <a:p>
            <a:pPr>
              <a:buNone/>
            </a:pPr>
            <a:r>
              <a:rPr lang="en-US" sz="1600" i="1" dirty="0" smtClean="0"/>
              <a:t>For example</a:t>
            </a:r>
            <a:r>
              <a:rPr lang="en-US" sz="1600" dirty="0" smtClean="0"/>
              <a:t>: If the rule is "multiply by 3 and add 4," record the outputs for given inputs in a table. </a:t>
            </a:r>
          </a:p>
          <a:p>
            <a:pPr>
              <a:buNone/>
            </a:pPr>
            <a:r>
              <a:rPr lang="en-US" sz="1600" i="1" dirty="0" smtClean="0"/>
              <a:t> Another example</a:t>
            </a:r>
            <a:r>
              <a:rPr lang="en-US" sz="1600" dirty="0" smtClean="0"/>
              <a:t>: A student is given these three arrangements of dots:</a:t>
            </a:r>
          </a:p>
          <a:p>
            <a:pPr>
              <a:buNone/>
            </a:pPr>
            <a:r>
              <a:rPr lang="en-US" sz="1600" dirty="0" smtClean="0"/>
              <a:t>Identify a pattern that is consistent with these figures, create an input-output rule that describes the pattern, and use the rule to find the number of dots in the 10</a:t>
            </a:r>
            <a:r>
              <a:rPr lang="en-US" sz="1600" baseline="30000" dirty="0" smtClean="0"/>
              <a:t>th</a:t>
            </a:r>
            <a:r>
              <a:rPr lang="en-US" sz="1600" dirty="0" smtClean="0"/>
              <a:t> figure.</a:t>
            </a:r>
          </a:p>
          <a:p>
            <a:r>
              <a:rPr lang="en-US" dirty="0" smtClean="0"/>
              <a:t>Use number sentences involving multiplication, division and unknowns to represent and sole real-world and mathematical problems; create real-world situations corresponding to number sentences.</a:t>
            </a:r>
          </a:p>
          <a:p>
            <a:pPr>
              <a:buNone/>
            </a:pPr>
            <a:r>
              <a:rPr lang="en-US" sz="1800" i="1" dirty="0" smtClean="0"/>
              <a:t>For example</a:t>
            </a:r>
            <a:r>
              <a:rPr lang="en-US" sz="1800" dirty="0" smtClean="0"/>
              <a:t>: The number sentence </a:t>
            </a:r>
            <a:r>
              <a:rPr lang="en-US" sz="1800" i="1" dirty="0" smtClean="0"/>
              <a:t>a</a:t>
            </a:r>
            <a:r>
              <a:rPr lang="en-US" sz="1800" dirty="0" smtClean="0"/>
              <a:t> × </a:t>
            </a:r>
            <a:r>
              <a:rPr lang="en-US" sz="1800" i="1" dirty="0" smtClean="0"/>
              <a:t>b</a:t>
            </a:r>
            <a:r>
              <a:rPr lang="en-US" sz="1800" dirty="0" smtClean="0"/>
              <a:t> = 60 can be represented by the situation in which chairs are being arranged in equal rows and the total number of chairs is 60.</a:t>
            </a:r>
            <a:endParaRPr lang="en-US" sz="18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81000"/>
            <a:ext cx="8229600" cy="457200"/>
          </a:xfrm>
        </p:spPr>
        <p:txBody>
          <a:bodyPr>
            <a:noAutofit/>
          </a:bodyPr>
          <a:lstStyle/>
          <a:p>
            <a:r>
              <a:rPr lang="en-US" sz="3200" dirty="0" smtClean="0"/>
              <a:t>The Similarities Between Reading and Math</a:t>
            </a:r>
            <a:endParaRPr lang="en-US" sz="3200" dirty="0"/>
          </a:p>
        </p:txBody>
      </p:sp>
      <p:sp>
        <p:nvSpPr>
          <p:cNvPr id="5" name="Content Placeholder 4"/>
          <p:cNvSpPr>
            <a:spLocks noGrp="1"/>
          </p:cNvSpPr>
          <p:nvPr>
            <p:ph sz="half" idx="1"/>
          </p:nvPr>
        </p:nvSpPr>
        <p:spPr>
          <a:xfrm>
            <a:off x="152400" y="914400"/>
            <a:ext cx="4343400" cy="5715000"/>
          </a:xfrm>
          <a:solidFill>
            <a:schemeClr val="accent1"/>
          </a:solidFill>
        </p:spPr>
        <p:txBody>
          <a:bodyPr>
            <a:noAutofit/>
          </a:bodyPr>
          <a:lstStyle/>
          <a:p>
            <a:r>
              <a:rPr lang="en-US" sz="2800" dirty="0" smtClean="0">
                <a:solidFill>
                  <a:srgbClr val="FFFF00"/>
                </a:solidFill>
              </a:rPr>
              <a:t>Reading Is Complex.  </a:t>
            </a:r>
            <a:r>
              <a:rPr lang="en-US" dirty="0" smtClean="0">
                <a:solidFill>
                  <a:schemeClr val="bg1"/>
                </a:solidFill>
              </a:rPr>
              <a:t>The process moves from identification of letter sounds to interpretation of printed text.</a:t>
            </a:r>
          </a:p>
          <a:p>
            <a:endParaRPr lang="en-US" dirty="0" smtClean="0">
              <a:solidFill>
                <a:schemeClr val="bg1"/>
              </a:solidFill>
            </a:endParaRPr>
          </a:p>
          <a:p>
            <a:pPr>
              <a:buNone/>
            </a:pPr>
            <a:endParaRPr lang="en-US" dirty="0" smtClean="0">
              <a:solidFill>
                <a:schemeClr val="bg1"/>
              </a:solidFill>
            </a:endParaRPr>
          </a:p>
          <a:p>
            <a:pPr>
              <a:buNone/>
            </a:pPr>
            <a:endParaRPr lang="en-US" dirty="0" smtClean="0">
              <a:solidFill>
                <a:schemeClr val="bg1"/>
              </a:solidFill>
            </a:endParaRPr>
          </a:p>
          <a:p>
            <a:r>
              <a:rPr lang="en-US" sz="2800" dirty="0" smtClean="0">
                <a:solidFill>
                  <a:srgbClr val="FFFF00"/>
                </a:solidFill>
              </a:rPr>
              <a:t>Reading Is Understanding Words and Ideas.  </a:t>
            </a:r>
          </a:p>
          <a:p>
            <a:pPr>
              <a:buNone/>
            </a:pPr>
            <a:r>
              <a:rPr lang="en-US" sz="2800" dirty="0" smtClean="0">
                <a:solidFill>
                  <a:schemeClr val="bg1"/>
                </a:solidFill>
              </a:rPr>
              <a:t>   </a:t>
            </a:r>
            <a:r>
              <a:rPr lang="en-US" dirty="0" smtClean="0">
                <a:solidFill>
                  <a:schemeClr val="bg1"/>
                </a:solidFill>
              </a:rPr>
              <a:t>Surface and deep structure systems combine to allow for understanding of words and content as readers move through text.</a:t>
            </a:r>
            <a:endParaRPr lang="en-US" sz="2800" dirty="0" smtClean="0">
              <a:solidFill>
                <a:schemeClr val="bg1"/>
              </a:solidFill>
            </a:endParaRPr>
          </a:p>
        </p:txBody>
      </p:sp>
      <p:sp>
        <p:nvSpPr>
          <p:cNvPr id="6" name="Content Placeholder 5"/>
          <p:cNvSpPr>
            <a:spLocks noGrp="1"/>
          </p:cNvSpPr>
          <p:nvPr>
            <p:ph sz="half" idx="2"/>
          </p:nvPr>
        </p:nvSpPr>
        <p:spPr>
          <a:xfrm>
            <a:off x="4572000" y="914400"/>
            <a:ext cx="4343400" cy="5715000"/>
          </a:xfrm>
          <a:solidFill>
            <a:schemeClr val="accent2"/>
          </a:solidFill>
        </p:spPr>
        <p:txBody>
          <a:bodyPr>
            <a:noAutofit/>
          </a:bodyPr>
          <a:lstStyle/>
          <a:p>
            <a:r>
              <a:rPr lang="en-US" sz="2800" dirty="0" smtClean="0">
                <a:solidFill>
                  <a:srgbClr val="FFFF00"/>
                </a:solidFill>
              </a:rPr>
              <a:t>Mathematics Is Complex.  </a:t>
            </a:r>
            <a:r>
              <a:rPr lang="en-US" dirty="0" smtClean="0">
                <a:solidFill>
                  <a:schemeClr val="bg1"/>
                </a:solidFill>
              </a:rPr>
              <a:t>Mathematics is a combination of quantitative, logical, and spatial knowledge united by patterns and relationships.</a:t>
            </a:r>
          </a:p>
          <a:p>
            <a:pPr>
              <a:buNone/>
            </a:pPr>
            <a:endParaRPr lang="en-US" dirty="0" smtClean="0">
              <a:solidFill>
                <a:schemeClr val="bg1"/>
              </a:solidFill>
            </a:endParaRPr>
          </a:p>
          <a:p>
            <a:pPr>
              <a:buNone/>
            </a:pPr>
            <a:endParaRPr lang="en-US" dirty="0" smtClean="0">
              <a:solidFill>
                <a:schemeClr val="bg1"/>
              </a:solidFill>
            </a:endParaRPr>
          </a:p>
          <a:p>
            <a:r>
              <a:rPr lang="en-US" sz="2800" dirty="0" smtClean="0">
                <a:solidFill>
                  <a:srgbClr val="FFFF00"/>
                </a:solidFill>
              </a:rPr>
              <a:t>Mathematics Is Language.</a:t>
            </a:r>
          </a:p>
          <a:p>
            <a:pPr>
              <a:buNone/>
            </a:pPr>
            <a:r>
              <a:rPr lang="en-US" dirty="0" smtClean="0">
                <a:solidFill>
                  <a:schemeClr val="bg1"/>
                </a:solidFill>
              </a:rPr>
              <a:t>	Symbols and specific</a:t>
            </a:r>
          </a:p>
          <a:p>
            <a:pPr>
              <a:buNone/>
            </a:pPr>
            <a:r>
              <a:rPr lang="en-US" dirty="0" smtClean="0">
                <a:solidFill>
                  <a:schemeClr val="bg1"/>
                </a:solidFill>
              </a:rPr>
              <a:t>	vocabulary describe mathematical relationships.</a:t>
            </a:r>
          </a:p>
          <a:p>
            <a:pPr>
              <a:buNone/>
            </a:pPr>
            <a:endParaRPr lang="en-US" sz="1200" b="1" u="sng" dirty="0" smtClean="0"/>
          </a:p>
          <a:p>
            <a:pPr>
              <a:buNone/>
            </a:pPr>
            <a:r>
              <a:rPr lang="en-US" sz="1200" b="1" u="sng" dirty="0" smtClean="0"/>
              <a:t>What if You ABCs Were Your 123s?, </a:t>
            </a:r>
            <a:r>
              <a:rPr lang="en-US" sz="1200" dirty="0" smtClean="0"/>
              <a:t>Leslie Minton, 2007</a:t>
            </a:r>
          </a:p>
          <a:p>
            <a:pPr>
              <a:buNone/>
            </a:pPr>
            <a:endParaRPr lang="en-US" sz="24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normAutofit fontScale="90000"/>
          </a:bodyPr>
          <a:lstStyle/>
          <a:p>
            <a:r>
              <a:rPr lang="en-US" dirty="0" smtClean="0">
                <a:latin typeface="AbottOldStyle" pitchFamily="2" charset="0"/>
              </a:rPr>
              <a:t>Comprehension</a:t>
            </a:r>
            <a:r>
              <a:rPr lang="en-US" dirty="0" smtClean="0"/>
              <a:t> Strategies</a:t>
            </a:r>
            <a:endParaRPr lang="en-US" dirty="0"/>
          </a:p>
        </p:txBody>
      </p:sp>
      <p:sp>
        <p:nvSpPr>
          <p:cNvPr id="5" name="Text Placeholder 4"/>
          <p:cNvSpPr>
            <a:spLocks noGrp="1"/>
          </p:cNvSpPr>
          <p:nvPr>
            <p:ph type="body" idx="1"/>
          </p:nvPr>
        </p:nvSpPr>
        <p:spPr>
          <a:xfrm>
            <a:off x="228600" y="990601"/>
            <a:ext cx="4268788" cy="457200"/>
          </a:xfrm>
        </p:spPr>
        <p:txBody>
          <a:bodyPr>
            <a:normAutofit/>
          </a:bodyPr>
          <a:lstStyle/>
          <a:p>
            <a:pPr algn="ctr"/>
            <a:r>
              <a:rPr lang="en-US" dirty="0" smtClean="0"/>
              <a:t>Literacy Strategies</a:t>
            </a:r>
            <a:endParaRPr lang="en-US" dirty="0"/>
          </a:p>
        </p:txBody>
      </p:sp>
      <p:sp>
        <p:nvSpPr>
          <p:cNvPr id="6" name="Content Placeholder 5"/>
          <p:cNvSpPr>
            <a:spLocks noGrp="1"/>
          </p:cNvSpPr>
          <p:nvPr>
            <p:ph sz="half" idx="2"/>
          </p:nvPr>
        </p:nvSpPr>
        <p:spPr>
          <a:xfrm>
            <a:off x="228600" y="1447800"/>
            <a:ext cx="4268788" cy="5105399"/>
          </a:xfrm>
          <a:ln w="38100">
            <a:solidFill>
              <a:schemeClr val="accent1">
                <a:lumMod val="75000"/>
              </a:schemeClr>
            </a:solidFill>
          </a:ln>
        </p:spPr>
        <p:txBody>
          <a:bodyPr>
            <a:normAutofit/>
          </a:bodyPr>
          <a:lstStyle/>
          <a:p>
            <a:endParaRPr lang="en-US" sz="1800" b="1" dirty="0" smtClean="0"/>
          </a:p>
          <a:p>
            <a:r>
              <a:rPr lang="en-US" sz="2000" b="1" dirty="0" smtClean="0"/>
              <a:t>Making Text-to-Self, Text-to-Text, and Text-to-World connections</a:t>
            </a:r>
            <a:r>
              <a:rPr lang="en-US" sz="2000" dirty="0" smtClean="0"/>
              <a:t>—bringing personal knowledge and life experiences to text</a:t>
            </a:r>
          </a:p>
          <a:p>
            <a:pPr>
              <a:buNone/>
            </a:pPr>
            <a:endParaRPr lang="en-US" sz="2000" dirty="0" smtClean="0"/>
          </a:p>
          <a:p>
            <a:endParaRPr lang="en-US" sz="2000" b="1" dirty="0" smtClean="0"/>
          </a:p>
          <a:p>
            <a:r>
              <a:rPr lang="en-US" sz="2000" b="1" dirty="0" smtClean="0"/>
              <a:t>Creating Mental Images</a:t>
            </a:r>
            <a:r>
              <a:rPr lang="en-US" sz="2000" dirty="0" smtClean="0"/>
              <a:t>—visualizing text through the mind’s eye</a:t>
            </a:r>
          </a:p>
          <a:p>
            <a:pPr>
              <a:buNone/>
            </a:pPr>
            <a:endParaRPr lang="en-US" sz="2000" dirty="0" smtClean="0"/>
          </a:p>
          <a:p>
            <a:r>
              <a:rPr lang="en-US" sz="2000" b="1" dirty="0" smtClean="0"/>
              <a:t>Expanding Vocabulary</a:t>
            </a:r>
            <a:r>
              <a:rPr lang="en-US" sz="2000" dirty="0" smtClean="0"/>
              <a:t>—understanding and using new words</a:t>
            </a:r>
          </a:p>
        </p:txBody>
      </p:sp>
      <p:sp>
        <p:nvSpPr>
          <p:cNvPr id="7" name="Text Placeholder 6"/>
          <p:cNvSpPr>
            <a:spLocks noGrp="1"/>
          </p:cNvSpPr>
          <p:nvPr>
            <p:ph type="body" sz="quarter" idx="3"/>
          </p:nvPr>
        </p:nvSpPr>
        <p:spPr>
          <a:xfrm>
            <a:off x="4645025" y="990601"/>
            <a:ext cx="4270375" cy="457200"/>
          </a:xfrm>
        </p:spPr>
        <p:txBody>
          <a:bodyPr>
            <a:normAutofit/>
          </a:bodyPr>
          <a:lstStyle/>
          <a:p>
            <a:pPr algn="ctr"/>
            <a:r>
              <a:rPr lang="en-US" dirty="0" smtClean="0"/>
              <a:t>Numeracy Strategies</a:t>
            </a:r>
            <a:endParaRPr lang="en-US" dirty="0"/>
          </a:p>
        </p:txBody>
      </p:sp>
      <p:sp>
        <p:nvSpPr>
          <p:cNvPr id="8" name="Content Placeholder 7"/>
          <p:cNvSpPr>
            <a:spLocks noGrp="1"/>
          </p:cNvSpPr>
          <p:nvPr>
            <p:ph sz="quarter" idx="4"/>
          </p:nvPr>
        </p:nvSpPr>
        <p:spPr>
          <a:xfrm>
            <a:off x="4645025" y="1447800"/>
            <a:ext cx="4270375" cy="5105400"/>
          </a:xfrm>
          <a:ln w="38100">
            <a:solidFill>
              <a:schemeClr val="accent1">
                <a:lumMod val="75000"/>
              </a:schemeClr>
            </a:solidFill>
          </a:ln>
        </p:spPr>
        <p:txBody>
          <a:bodyPr>
            <a:normAutofit/>
          </a:bodyPr>
          <a:lstStyle/>
          <a:p>
            <a:endParaRPr lang="en-US" sz="1800" b="1" dirty="0" smtClean="0"/>
          </a:p>
          <a:p>
            <a:r>
              <a:rPr lang="en-US" sz="2000" b="1" dirty="0" smtClean="0"/>
              <a:t>Making Number-to-Self, Number-to-Number, and Number-to-World connections</a:t>
            </a:r>
            <a:r>
              <a:rPr lang="en-US" sz="2000" dirty="0" smtClean="0"/>
              <a:t>—bringing personal knowledge and life experiences to numbers</a:t>
            </a:r>
          </a:p>
          <a:p>
            <a:pPr>
              <a:buNone/>
            </a:pPr>
            <a:endParaRPr lang="en-US" sz="2000" dirty="0" smtClean="0"/>
          </a:p>
          <a:p>
            <a:r>
              <a:rPr lang="en-US" sz="2000" b="1" dirty="0" smtClean="0"/>
              <a:t>Creating Mental Images</a:t>
            </a:r>
            <a:r>
              <a:rPr lang="en-US" sz="2000" dirty="0" smtClean="0"/>
              <a:t>—visualizing problems through the mind’s eye</a:t>
            </a:r>
          </a:p>
          <a:p>
            <a:pPr>
              <a:buNone/>
            </a:pPr>
            <a:endParaRPr lang="en-US" sz="2000" dirty="0" smtClean="0"/>
          </a:p>
          <a:p>
            <a:r>
              <a:rPr lang="en-US" sz="2000" b="1" dirty="0" smtClean="0"/>
              <a:t>Expanding Vocabulary</a:t>
            </a:r>
            <a:r>
              <a:rPr lang="en-US" sz="2000" dirty="0" smtClean="0"/>
              <a:t>—understanding and using mathematical terms</a:t>
            </a:r>
          </a:p>
          <a:p>
            <a:pPr>
              <a:buNone/>
            </a:pPr>
            <a:r>
              <a:rPr lang="en-US" sz="1100" b="1" u="sng" dirty="0" smtClean="0"/>
              <a:t>What if You ABCs Were Your 123s?, </a:t>
            </a:r>
            <a:r>
              <a:rPr lang="en-US" sz="1100" dirty="0" smtClean="0"/>
              <a:t>Leslie Minton, 2007</a:t>
            </a:r>
          </a:p>
          <a:p>
            <a:endParaRPr lang="en-US" sz="2000" dirty="0" smtClean="0"/>
          </a:p>
          <a:p>
            <a:pPr>
              <a:buNone/>
            </a:pPr>
            <a:endParaRPr lang="en-US" sz="1800" b="1" dirty="0" smtClean="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09600"/>
          </a:xfrm>
        </p:spPr>
        <p:txBody>
          <a:bodyPr>
            <a:normAutofit fontScale="90000"/>
          </a:bodyPr>
          <a:lstStyle/>
          <a:p>
            <a:r>
              <a:rPr lang="en-US" dirty="0" smtClean="0">
                <a:latin typeface="AbottOldStyle" pitchFamily="2" charset="0"/>
              </a:rPr>
              <a:t>Comprehension</a:t>
            </a:r>
            <a:r>
              <a:rPr lang="en-US" dirty="0" smtClean="0"/>
              <a:t> Strategies</a:t>
            </a:r>
            <a:endParaRPr lang="en-US" dirty="0"/>
          </a:p>
        </p:txBody>
      </p:sp>
      <p:sp>
        <p:nvSpPr>
          <p:cNvPr id="5" name="Text Placeholder 4"/>
          <p:cNvSpPr>
            <a:spLocks noGrp="1"/>
          </p:cNvSpPr>
          <p:nvPr>
            <p:ph type="body" idx="1"/>
          </p:nvPr>
        </p:nvSpPr>
        <p:spPr>
          <a:xfrm>
            <a:off x="228600" y="990601"/>
            <a:ext cx="4268788" cy="457200"/>
          </a:xfrm>
        </p:spPr>
        <p:txBody>
          <a:bodyPr>
            <a:normAutofit/>
          </a:bodyPr>
          <a:lstStyle/>
          <a:p>
            <a:pPr algn="ctr"/>
            <a:r>
              <a:rPr lang="en-US" dirty="0" smtClean="0"/>
              <a:t>Literacy Strategies</a:t>
            </a:r>
            <a:endParaRPr lang="en-US" dirty="0"/>
          </a:p>
        </p:txBody>
      </p:sp>
      <p:sp>
        <p:nvSpPr>
          <p:cNvPr id="6" name="Content Placeholder 5"/>
          <p:cNvSpPr>
            <a:spLocks noGrp="1"/>
          </p:cNvSpPr>
          <p:nvPr>
            <p:ph sz="half" idx="2"/>
          </p:nvPr>
        </p:nvSpPr>
        <p:spPr>
          <a:xfrm>
            <a:off x="228600" y="1447800"/>
            <a:ext cx="4268788" cy="5105399"/>
          </a:xfrm>
          <a:ln w="38100">
            <a:solidFill>
              <a:schemeClr val="accent1">
                <a:lumMod val="75000"/>
              </a:schemeClr>
            </a:solidFill>
          </a:ln>
        </p:spPr>
        <p:txBody>
          <a:bodyPr>
            <a:normAutofit/>
          </a:bodyPr>
          <a:lstStyle/>
          <a:p>
            <a:endParaRPr lang="en-US" sz="1800" b="1" dirty="0" smtClean="0"/>
          </a:p>
          <a:p>
            <a:r>
              <a:rPr lang="en-US" sz="1800" b="1" dirty="0" smtClean="0"/>
              <a:t>Asking Questions</a:t>
            </a:r>
            <a:r>
              <a:rPr lang="en-US" sz="1800" dirty="0" smtClean="0"/>
              <a:t>—actively thinking</a:t>
            </a:r>
          </a:p>
          <a:p>
            <a:pPr>
              <a:buNone/>
            </a:pPr>
            <a:endParaRPr lang="en-US" sz="1800" dirty="0" smtClean="0"/>
          </a:p>
          <a:p>
            <a:pPr>
              <a:buNone/>
            </a:pPr>
            <a:endParaRPr lang="en-US" sz="1800" dirty="0" smtClean="0"/>
          </a:p>
          <a:p>
            <a:pPr>
              <a:buNone/>
            </a:pPr>
            <a:endParaRPr lang="en-US" sz="1800" dirty="0" smtClean="0"/>
          </a:p>
          <a:p>
            <a:r>
              <a:rPr lang="en-US" sz="1800" b="1" dirty="0" smtClean="0"/>
              <a:t>Determining Importance</a:t>
            </a:r>
            <a:r>
              <a:rPr lang="en-US" sz="1800" dirty="0" smtClean="0"/>
              <a:t>—giving conscious attention to deciding what is important in the text</a:t>
            </a:r>
          </a:p>
          <a:p>
            <a:pPr>
              <a:buNone/>
            </a:pPr>
            <a:endParaRPr lang="en-US" sz="1800" dirty="0" smtClean="0"/>
          </a:p>
          <a:p>
            <a:r>
              <a:rPr lang="en-US" sz="1800" b="1" dirty="0" smtClean="0"/>
              <a:t>Inferring</a:t>
            </a:r>
            <a:r>
              <a:rPr lang="en-US" sz="1800" dirty="0" smtClean="0"/>
              <a:t>—creating new meaning from life experiences and clues from text</a:t>
            </a:r>
          </a:p>
          <a:p>
            <a:pPr>
              <a:buNone/>
            </a:pPr>
            <a:endParaRPr lang="en-US" sz="1800" dirty="0" smtClean="0"/>
          </a:p>
          <a:p>
            <a:r>
              <a:rPr lang="en-US" sz="1800" b="1" dirty="0" smtClean="0"/>
              <a:t>Synthesizing</a:t>
            </a:r>
            <a:r>
              <a:rPr lang="en-US" sz="1800" dirty="0" smtClean="0"/>
              <a:t>—delving deeper into the message of the text</a:t>
            </a:r>
            <a:endParaRPr lang="en-US" sz="1800" dirty="0"/>
          </a:p>
        </p:txBody>
      </p:sp>
      <p:sp>
        <p:nvSpPr>
          <p:cNvPr id="7" name="Text Placeholder 6"/>
          <p:cNvSpPr>
            <a:spLocks noGrp="1"/>
          </p:cNvSpPr>
          <p:nvPr>
            <p:ph type="body" sz="quarter" idx="3"/>
          </p:nvPr>
        </p:nvSpPr>
        <p:spPr>
          <a:xfrm>
            <a:off x="4645025" y="990601"/>
            <a:ext cx="4270375" cy="457200"/>
          </a:xfrm>
        </p:spPr>
        <p:txBody>
          <a:bodyPr>
            <a:normAutofit/>
          </a:bodyPr>
          <a:lstStyle/>
          <a:p>
            <a:pPr algn="ctr"/>
            <a:r>
              <a:rPr lang="en-US" dirty="0" smtClean="0"/>
              <a:t>Numeracy Strategies</a:t>
            </a:r>
            <a:endParaRPr lang="en-US" dirty="0"/>
          </a:p>
        </p:txBody>
      </p:sp>
      <p:sp>
        <p:nvSpPr>
          <p:cNvPr id="8" name="Content Placeholder 7"/>
          <p:cNvSpPr>
            <a:spLocks noGrp="1"/>
          </p:cNvSpPr>
          <p:nvPr>
            <p:ph sz="quarter" idx="4"/>
          </p:nvPr>
        </p:nvSpPr>
        <p:spPr>
          <a:xfrm>
            <a:off x="4645025" y="1447800"/>
            <a:ext cx="4270375" cy="5105400"/>
          </a:xfrm>
          <a:ln w="38100">
            <a:solidFill>
              <a:schemeClr val="accent1">
                <a:lumMod val="75000"/>
              </a:schemeClr>
            </a:solidFill>
          </a:ln>
        </p:spPr>
        <p:txBody>
          <a:bodyPr>
            <a:normAutofit fontScale="92500"/>
          </a:bodyPr>
          <a:lstStyle/>
          <a:p>
            <a:endParaRPr lang="en-US" sz="1800" b="1" dirty="0" smtClean="0"/>
          </a:p>
          <a:p>
            <a:r>
              <a:rPr lang="en-US" sz="1800" b="1" dirty="0" smtClean="0"/>
              <a:t>Asking Questions</a:t>
            </a:r>
            <a:r>
              <a:rPr lang="en-US" sz="1800" dirty="0" smtClean="0"/>
              <a:t>—making sense of what one is doing by asking questions and seeking answers, and using this thinking to make decisions and solve problems</a:t>
            </a:r>
          </a:p>
          <a:p>
            <a:pPr>
              <a:buNone/>
            </a:pPr>
            <a:endParaRPr lang="en-US" sz="1800" dirty="0" smtClean="0"/>
          </a:p>
          <a:p>
            <a:r>
              <a:rPr lang="en-US" sz="1800" b="1" dirty="0" smtClean="0"/>
              <a:t>Determining Importance</a:t>
            </a:r>
            <a:r>
              <a:rPr lang="en-US" sz="1800" dirty="0" smtClean="0"/>
              <a:t>—giving conscious attention to deciding what is important in the problem</a:t>
            </a:r>
          </a:p>
          <a:p>
            <a:pPr>
              <a:buNone/>
            </a:pPr>
            <a:endParaRPr lang="en-US" sz="1800" dirty="0" smtClean="0"/>
          </a:p>
          <a:p>
            <a:r>
              <a:rPr lang="en-US" sz="1800" b="1" dirty="0" smtClean="0"/>
              <a:t>Inferring</a:t>
            </a:r>
            <a:r>
              <a:rPr lang="en-US" sz="1800" dirty="0" smtClean="0"/>
              <a:t>—creating new meaning from life experiences and context of problems</a:t>
            </a:r>
          </a:p>
          <a:p>
            <a:pPr>
              <a:buNone/>
            </a:pPr>
            <a:endParaRPr lang="en-US" sz="1800" dirty="0" smtClean="0"/>
          </a:p>
          <a:p>
            <a:r>
              <a:rPr lang="en-US" sz="1800" b="1" dirty="0" smtClean="0"/>
              <a:t>Synthesizing</a:t>
            </a:r>
            <a:r>
              <a:rPr lang="en-US" sz="1800" dirty="0" smtClean="0"/>
              <a:t>—combining ideas or models or strategies in a new way</a:t>
            </a:r>
          </a:p>
          <a:p>
            <a:pPr>
              <a:buNone/>
            </a:pPr>
            <a:r>
              <a:rPr lang="en-US" sz="1200" b="1" u="sng" dirty="0" smtClean="0"/>
              <a:t>What if You ABCs Were Your 123s?, </a:t>
            </a:r>
            <a:r>
              <a:rPr lang="en-US" sz="1200" dirty="0" smtClean="0"/>
              <a:t>Leslie Minton, 2007</a:t>
            </a:r>
          </a:p>
          <a:p>
            <a:pPr>
              <a:buNone/>
            </a:pPr>
            <a:endParaRPr lang="en-US" sz="18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Thank you for coming!!</a:t>
            </a:r>
            <a:endParaRPr lang="en-US" b="1" dirty="0">
              <a:latin typeface="+mn-lt"/>
            </a:endParaRPr>
          </a:p>
        </p:txBody>
      </p:sp>
      <p:sp>
        <p:nvSpPr>
          <p:cNvPr id="3" name="Content Placeholder 2"/>
          <p:cNvSpPr>
            <a:spLocks noGrp="1"/>
          </p:cNvSpPr>
          <p:nvPr>
            <p:ph idx="1"/>
          </p:nvPr>
        </p:nvSpPr>
        <p:spPr/>
        <p:txBody>
          <a:bodyPr/>
          <a:lstStyle/>
          <a:p>
            <a:pPr algn="ctr">
              <a:buNone/>
            </a:pPr>
            <a:endParaRPr lang="en-US" dirty="0" smtClean="0"/>
          </a:p>
          <a:p>
            <a:pPr algn="ctr">
              <a:buNone/>
            </a:pPr>
            <a:endParaRPr lang="en-US" dirty="0" smtClean="0"/>
          </a:p>
          <a:p>
            <a:pPr algn="ctr">
              <a:buNone/>
            </a:pPr>
            <a:r>
              <a:rPr lang="en-US" dirty="0" smtClean="0"/>
              <a:t>Mary Kay Proshek</a:t>
            </a:r>
          </a:p>
          <a:p>
            <a:pPr algn="ctr">
              <a:buNone/>
            </a:pPr>
            <a:r>
              <a:rPr lang="en-US" dirty="0" smtClean="0">
                <a:hlinkClick r:id="rId3"/>
              </a:rPr>
              <a:t>mproshek@np.k12.mn.us</a:t>
            </a:r>
            <a:endParaRPr lang="en-US" dirty="0" smtClean="0"/>
          </a:p>
          <a:p>
            <a:pPr algn="ctr">
              <a:buNone/>
            </a:pPr>
            <a:endParaRPr lang="en-US" dirty="0" smtClean="0"/>
          </a:p>
          <a:p>
            <a:pPr algn="ctr">
              <a:buNone/>
            </a:pPr>
            <a:r>
              <a:rPr lang="en-US" dirty="0" smtClean="0"/>
              <a:t>Rick Bell</a:t>
            </a:r>
          </a:p>
          <a:p>
            <a:pPr algn="ctr">
              <a:buNone/>
            </a:pPr>
            <a:r>
              <a:rPr lang="en-US" smtClean="0">
                <a:hlinkClick r:id="rId4"/>
              </a:rPr>
              <a:t>rbell@np.k12.mn.us</a:t>
            </a:r>
            <a:endParaRPr lang="en-US" smtClean="0"/>
          </a:p>
          <a:p>
            <a:pPr algn="ct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685800"/>
          </a:xfrm>
        </p:spPr>
        <p:txBody>
          <a:bodyPr>
            <a:normAutofit fontScale="90000"/>
          </a:bodyPr>
          <a:lstStyle/>
          <a:p>
            <a:r>
              <a:rPr lang="en-US" dirty="0" smtClean="0"/>
              <a:t>Algebra</a:t>
            </a:r>
            <a:endParaRPr lang="en-US" dirty="0"/>
          </a:p>
        </p:txBody>
      </p:sp>
      <p:sp>
        <p:nvSpPr>
          <p:cNvPr id="3" name="Content Placeholder 2"/>
          <p:cNvSpPr>
            <a:spLocks noGrp="1"/>
          </p:cNvSpPr>
          <p:nvPr>
            <p:ph idx="1"/>
          </p:nvPr>
        </p:nvSpPr>
        <p:spPr>
          <a:xfrm>
            <a:off x="228600" y="1143000"/>
            <a:ext cx="8686800" cy="5715000"/>
          </a:xfrm>
        </p:spPr>
        <p:txBody>
          <a:bodyPr>
            <a:normAutofit/>
          </a:bodyPr>
          <a:lstStyle/>
          <a:p>
            <a:pPr>
              <a:buNone/>
            </a:pPr>
            <a:r>
              <a:rPr lang="en-US" dirty="0" smtClean="0"/>
              <a:t>5</a:t>
            </a:r>
            <a:r>
              <a:rPr lang="en-US" baseline="30000" dirty="0" smtClean="0"/>
              <a:t>th </a:t>
            </a:r>
            <a:r>
              <a:rPr lang="en-US" dirty="0" smtClean="0"/>
              <a:t> Grade</a:t>
            </a:r>
          </a:p>
          <a:p>
            <a:r>
              <a:rPr lang="en-US" sz="2400" dirty="0" smtClean="0"/>
              <a:t>Recognize and represent patterns of change; use patterns, tables, graphs and rules to solve real-world and mathematical problems</a:t>
            </a:r>
            <a:r>
              <a:rPr lang="en-US" sz="2400" dirty="0" smtClean="0"/>
              <a:t>.</a:t>
            </a:r>
          </a:p>
          <a:p>
            <a:pPr>
              <a:buNone/>
            </a:pPr>
            <a:r>
              <a:rPr lang="en-US" sz="1400" i="1" dirty="0" smtClean="0"/>
              <a:t>For example</a:t>
            </a:r>
            <a:r>
              <a:rPr lang="en-US" sz="1400" dirty="0" smtClean="0"/>
              <a:t>: An end-of-the-year party for 5</a:t>
            </a:r>
            <a:r>
              <a:rPr lang="en-US" sz="1400" baseline="30000" dirty="0" smtClean="0"/>
              <a:t>th</a:t>
            </a:r>
            <a:r>
              <a:rPr lang="en-US" sz="1400" dirty="0" smtClean="0"/>
              <a:t> grade costs $100 to rent the room and $4.50 for each student. Know how to use a spreadsheet to create an input-output table that records the total cost of the party for any number of students between 90 and 150. </a:t>
            </a:r>
            <a:endParaRPr lang="en-US" sz="1400" dirty="0" smtClean="0"/>
          </a:p>
          <a:p>
            <a:r>
              <a:rPr lang="en-US" sz="2400" dirty="0" smtClean="0"/>
              <a:t>Use properties of arithmetic to generate equivalent numerical expressions and evaluate expressions involving whole numbers</a:t>
            </a:r>
            <a:r>
              <a:rPr lang="en-US" sz="2400" dirty="0" smtClean="0"/>
              <a:t>.</a:t>
            </a:r>
          </a:p>
          <a:p>
            <a:pPr>
              <a:buNone/>
            </a:pPr>
            <a:r>
              <a:rPr lang="en-US" sz="1400" i="1" dirty="0" smtClean="0"/>
              <a:t>For example</a:t>
            </a:r>
            <a:r>
              <a:rPr lang="en-US" sz="1400" dirty="0" smtClean="0"/>
              <a:t>: Purchase 5 pencils at 19 cents and 7 erasers at 19 cents. The numerical expression is 5 × 19 + 7 × 19 which is the same as (5 + 7) × 19. </a:t>
            </a:r>
            <a:endParaRPr lang="en-US" sz="1400" dirty="0" smtClean="0"/>
          </a:p>
          <a:p>
            <a:r>
              <a:rPr lang="en-US" sz="2400" dirty="0" smtClean="0"/>
              <a:t>Understand and interpret equations and inequalities involving variables and whole numbers, and use them to represent and solve real-world and mathematical problems</a:t>
            </a:r>
            <a:r>
              <a:rPr lang="en-US" sz="2400" dirty="0" smtClean="0"/>
              <a:t>.</a:t>
            </a:r>
          </a:p>
          <a:p>
            <a:pPr>
              <a:buNone/>
            </a:pPr>
            <a:r>
              <a:rPr lang="en-US" sz="1400" i="1" dirty="0" smtClean="0"/>
              <a:t>For example</a:t>
            </a:r>
            <a:r>
              <a:rPr lang="en-US" sz="1400" dirty="0" smtClean="0"/>
              <a:t>: 250 – 27 × </a:t>
            </a:r>
            <a:r>
              <a:rPr lang="en-US" sz="1400" i="1" dirty="0" smtClean="0"/>
              <a:t>a</a:t>
            </a:r>
            <a:r>
              <a:rPr lang="en-US" sz="1400" dirty="0" smtClean="0"/>
              <a:t> = </a:t>
            </a:r>
            <a:r>
              <a:rPr lang="en-US" sz="1400" i="1" dirty="0" smtClean="0"/>
              <a:t>b</a:t>
            </a:r>
            <a:r>
              <a:rPr lang="en-US" sz="1400" dirty="0" smtClean="0"/>
              <a:t> can be used to represent the number of sheets of paper remaining from a packet of 250 sheets when each student in a class of 27 is given a certain number of sheets.</a:t>
            </a:r>
            <a:endParaRPr lang="en-US" sz="14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943600" y="2057400"/>
            <a:ext cx="2057400" cy="1676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2" name="Title 1"/>
          <p:cNvSpPr>
            <a:spLocks noGrp="1"/>
          </p:cNvSpPr>
          <p:nvPr>
            <p:ph type="title"/>
          </p:nvPr>
        </p:nvSpPr>
        <p:spPr>
          <a:xfrm>
            <a:off x="457200" y="304800"/>
            <a:ext cx="8229600" cy="609600"/>
          </a:xfrm>
        </p:spPr>
        <p:txBody>
          <a:bodyPr>
            <a:normAutofit fontScale="90000"/>
          </a:bodyPr>
          <a:lstStyle/>
          <a:p>
            <a:r>
              <a:rPr lang="en-US" dirty="0"/>
              <a:t>What’s My Rule</a:t>
            </a:r>
            <a:r>
              <a:rPr lang="en-US" dirty="0" smtClean="0"/>
              <a:t>? 		   </a:t>
            </a:r>
            <a:r>
              <a:rPr lang="en-US" sz="1600" dirty="0" smtClean="0"/>
              <a:t>Patterns, Relationships, and Functions</a:t>
            </a:r>
            <a:r>
              <a:rPr lang="en-US" dirty="0" smtClean="0"/>
              <a:t> </a:t>
            </a:r>
            <a:endParaRPr lang="en-US" dirty="0"/>
          </a:p>
        </p:txBody>
      </p:sp>
      <p:sp>
        <p:nvSpPr>
          <p:cNvPr id="3" name="Content Placeholder 2"/>
          <p:cNvSpPr>
            <a:spLocks noGrp="1"/>
          </p:cNvSpPr>
          <p:nvPr>
            <p:ph idx="1"/>
          </p:nvPr>
        </p:nvSpPr>
        <p:spPr>
          <a:xfrm>
            <a:off x="152400" y="838200"/>
            <a:ext cx="8763000" cy="5867400"/>
          </a:xfrm>
        </p:spPr>
        <p:txBody>
          <a:bodyPr>
            <a:normAutofit/>
          </a:bodyPr>
          <a:lstStyle/>
          <a:p>
            <a:pPr>
              <a:buNone/>
            </a:pPr>
            <a:r>
              <a:rPr lang="en-US" sz="1800" dirty="0">
                <a:latin typeface="Baskerville Old Face" pitchFamily="18" charset="0"/>
              </a:rPr>
              <a:t>Goal:</a:t>
            </a:r>
          </a:p>
          <a:p>
            <a:pPr>
              <a:buNone/>
            </a:pPr>
            <a:r>
              <a:rPr lang="en-US" sz="1800" dirty="0">
                <a:latin typeface="Baskerville Old Face" pitchFamily="18" charset="0"/>
              </a:rPr>
              <a:t>To help your child analyze and describe change using a table to record </a:t>
            </a:r>
            <a:r>
              <a:rPr lang="en-US" sz="1800" dirty="0" smtClean="0">
                <a:latin typeface="Baskerville Old Face" pitchFamily="18" charset="0"/>
              </a:rPr>
              <a:t>and identify </a:t>
            </a:r>
            <a:r>
              <a:rPr lang="en-US" sz="1800" dirty="0">
                <a:latin typeface="Baskerville Old Face" pitchFamily="18" charset="0"/>
              </a:rPr>
              <a:t>the pattern</a:t>
            </a:r>
          </a:p>
          <a:p>
            <a:pPr>
              <a:buNone/>
            </a:pPr>
            <a:r>
              <a:rPr lang="en-US" sz="1800" dirty="0" smtClean="0"/>
              <a:t>							        What’ My Rule</a:t>
            </a:r>
            <a:endParaRPr lang="en-US" sz="1800" dirty="0" smtClean="0">
              <a:latin typeface="Baskerville Old Face" pitchFamily="18" charset="0"/>
            </a:endParaRPr>
          </a:p>
          <a:p>
            <a:pPr>
              <a:buNone/>
            </a:pPr>
            <a:r>
              <a:rPr lang="en-US" sz="1800" dirty="0" smtClean="0">
                <a:latin typeface="Baskerville Old Face" pitchFamily="18" charset="0"/>
              </a:rPr>
              <a:t>What You Will Need:</a:t>
            </a:r>
          </a:p>
          <a:p>
            <a:pPr>
              <a:buFont typeface="Wingdings" pitchFamily="2" charset="2"/>
              <a:buChar char="ü"/>
            </a:pPr>
            <a:r>
              <a:rPr lang="en-US" sz="1800" dirty="0" smtClean="0">
                <a:latin typeface="Baskerville Old Face" pitchFamily="18" charset="0"/>
              </a:rPr>
              <a:t>“What’s My Rule” chart					1        2</a:t>
            </a:r>
          </a:p>
          <a:p>
            <a:pPr>
              <a:buFont typeface="Wingdings" pitchFamily="2" charset="2"/>
              <a:buChar char="ü"/>
            </a:pPr>
            <a:r>
              <a:rPr lang="en-US" sz="1800" dirty="0" smtClean="0">
                <a:latin typeface="Baskerville Old Face" pitchFamily="18" charset="0"/>
              </a:rPr>
              <a:t>Time </a:t>
            </a:r>
            <a:r>
              <a:rPr lang="en-US" sz="1800" dirty="0">
                <a:latin typeface="Baskerville Old Face" pitchFamily="18" charset="0"/>
              </a:rPr>
              <a:t>with your </a:t>
            </a:r>
            <a:r>
              <a:rPr lang="en-US" sz="1800" dirty="0" smtClean="0">
                <a:latin typeface="Baskerville Old Face" pitchFamily="18" charset="0"/>
              </a:rPr>
              <a:t>child					2        3  </a:t>
            </a:r>
          </a:p>
          <a:p>
            <a:pPr>
              <a:buNone/>
            </a:pPr>
            <a:r>
              <a:rPr lang="en-US" sz="1800" dirty="0" smtClean="0">
                <a:latin typeface="Baskerville Old Face" pitchFamily="18" charset="0"/>
              </a:rPr>
              <a:t>								5        6</a:t>
            </a:r>
          </a:p>
          <a:p>
            <a:pPr>
              <a:buNone/>
            </a:pPr>
            <a:r>
              <a:rPr lang="en-US" sz="1800" dirty="0" smtClean="0">
                <a:latin typeface="Baskerville Old Face" pitchFamily="18" charset="0"/>
              </a:rPr>
              <a:t>Let’s </a:t>
            </a:r>
            <a:r>
              <a:rPr lang="en-US" sz="1800" dirty="0">
                <a:latin typeface="Baskerville Old Face" pitchFamily="18" charset="0"/>
              </a:rPr>
              <a:t>Go</a:t>
            </a:r>
            <a:r>
              <a:rPr lang="en-US" sz="1800" dirty="0" smtClean="0">
                <a:latin typeface="Baskerville Old Face" pitchFamily="18" charset="0"/>
              </a:rPr>
              <a:t>!						8       ___</a:t>
            </a:r>
          </a:p>
          <a:p>
            <a:pPr>
              <a:buNone/>
            </a:pPr>
            <a:r>
              <a:rPr lang="en-US" sz="1800" dirty="0">
                <a:latin typeface="Baskerville Old Face" pitchFamily="18" charset="0"/>
              </a:rPr>
              <a:t>1. Draw or copy a simple chart like </a:t>
            </a:r>
            <a:r>
              <a:rPr lang="en-US" sz="1800" dirty="0" smtClean="0">
                <a:latin typeface="Baskerville Old Face" pitchFamily="18" charset="0"/>
              </a:rPr>
              <a:t>the one </a:t>
            </a:r>
            <a:r>
              <a:rPr lang="en-US" sz="1800" dirty="0">
                <a:latin typeface="Baskerville Old Face" pitchFamily="18" charset="0"/>
              </a:rPr>
              <a:t>pictured here.</a:t>
            </a:r>
          </a:p>
          <a:p>
            <a:pPr>
              <a:buNone/>
            </a:pPr>
            <a:r>
              <a:rPr lang="en-US" sz="1800" dirty="0" smtClean="0">
                <a:latin typeface="Baskerville Old Face" pitchFamily="18" charset="0"/>
              </a:rPr>
              <a:t>2</a:t>
            </a:r>
            <a:r>
              <a:rPr lang="en-US" sz="1800" dirty="0">
                <a:latin typeface="Baskerville Old Face" pitchFamily="18" charset="0"/>
              </a:rPr>
              <a:t>. Begin by writing any number </a:t>
            </a:r>
            <a:r>
              <a:rPr lang="en-US" sz="1800" dirty="0" smtClean="0">
                <a:latin typeface="Baskerville Old Face" pitchFamily="18" charset="0"/>
              </a:rPr>
              <a:t>you choose </a:t>
            </a:r>
            <a:r>
              <a:rPr lang="en-US" sz="1800" dirty="0">
                <a:latin typeface="Baskerville Old Face" pitchFamily="18" charset="0"/>
              </a:rPr>
              <a:t>on the left side of the chart.</a:t>
            </a:r>
          </a:p>
          <a:p>
            <a:pPr>
              <a:buNone/>
            </a:pPr>
            <a:r>
              <a:rPr lang="en-US" sz="1800" dirty="0">
                <a:latin typeface="Baskerville Old Face" pitchFamily="18" charset="0"/>
              </a:rPr>
              <a:t>3. Think of a rule that will change </a:t>
            </a:r>
            <a:r>
              <a:rPr lang="en-US" sz="1800" dirty="0" smtClean="0">
                <a:latin typeface="Baskerville Old Face" pitchFamily="18" charset="0"/>
              </a:rPr>
              <a:t>the number </a:t>
            </a:r>
            <a:r>
              <a:rPr lang="en-US" sz="1800" dirty="0">
                <a:latin typeface="Baskerville Old Face" pitchFamily="18" charset="0"/>
              </a:rPr>
              <a:t>in some way (add 1, </a:t>
            </a:r>
            <a:r>
              <a:rPr lang="en-US" sz="1800" dirty="0" smtClean="0">
                <a:latin typeface="Baskerville Old Face" pitchFamily="18" charset="0"/>
              </a:rPr>
              <a:t>subtract 3</a:t>
            </a:r>
            <a:r>
              <a:rPr lang="en-US" sz="1800" dirty="0">
                <a:latin typeface="Baskerville Old Face" pitchFamily="18" charset="0"/>
              </a:rPr>
              <a:t>, double it, etc</a:t>
            </a:r>
            <a:r>
              <a:rPr lang="en-US" sz="1800" dirty="0" smtClean="0">
                <a:latin typeface="Baskerville Old Face" pitchFamily="18" charset="0"/>
              </a:rPr>
              <a:t>.).</a:t>
            </a:r>
          </a:p>
          <a:p>
            <a:pPr>
              <a:buNone/>
            </a:pPr>
            <a:r>
              <a:rPr lang="en-US" sz="1800" dirty="0" smtClean="0">
                <a:latin typeface="Baskerville Old Face" pitchFamily="18" charset="0"/>
              </a:rPr>
              <a:t>	Write </a:t>
            </a:r>
            <a:r>
              <a:rPr lang="en-US" sz="1800" dirty="0">
                <a:latin typeface="Baskerville Old Face" pitchFamily="18" charset="0"/>
              </a:rPr>
              <a:t>the </a:t>
            </a:r>
            <a:r>
              <a:rPr lang="en-US" sz="1800" dirty="0" smtClean="0">
                <a:latin typeface="Baskerville Old Face" pitchFamily="18" charset="0"/>
              </a:rPr>
              <a:t>new number </a:t>
            </a:r>
            <a:r>
              <a:rPr lang="en-US" sz="1800" dirty="0">
                <a:latin typeface="Baskerville Old Face" pitchFamily="18" charset="0"/>
              </a:rPr>
              <a:t>in the right column.</a:t>
            </a:r>
          </a:p>
          <a:p>
            <a:pPr>
              <a:buNone/>
            </a:pPr>
            <a:r>
              <a:rPr lang="en-US" sz="1800" dirty="0">
                <a:latin typeface="Baskerville Old Face" pitchFamily="18" charset="0"/>
              </a:rPr>
              <a:t>4. Repeat for two or more </a:t>
            </a:r>
            <a:r>
              <a:rPr lang="en-US" sz="1800" dirty="0" smtClean="0">
                <a:latin typeface="Baskerville Old Face" pitchFamily="18" charset="0"/>
              </a:rPr>
              <a:t>additional numbers</a:t>
            </a:r>
            <a:r>
              <a:rPr lang="en-US" sz="1800" dirty="0">
                <a:latin typeface="Baskerville Old Face" pitchFamily="18" charset="0"/>
              </a:rPr>
              <a:t>. Can the child tell you </a:t>
            </a:r>
            <a:r>
              <a:rPr lang="en-US" sz="1800" dirty="0" smtClean="0">
                <a:latin typeface="Baskerville Old Face" pitchFamily="18" charset="0"/>
              </a:rPr>
              <a:t>the rule </a:t>
            </a:r>
            <a:r>
              <a:rPr lang="en-US" sz="1800" dirty="0">
                <a:latin typeface="Baskerville Old Face" pitchFamily="18" charset="0"/>
              </a:rPr>
              <a:t>you are using</a:t>
            </a:r>
            <a:r>
              <a:rPr lang="en-US" sz="1800" dirty="0" smtClean="0">
                <a:latin typeface="Baskerville Old Face" pitchFamily="18" charset="0"/>
              </a:rPr>
              <a:t>?</a:t>
            </a:r>
          </a:p>
          <a:p>
            <a:pPr>
              <a:buNone/>
            </a:pPr>
            <a:r>
              <a:rPr lang="en-US" sz="1800" dirty="0" smtClean="0">
                <a:latin typeface="Baskerville Old Face" pitchFamily="18" charset="0"/>
              </a:rPr>
              <a:t>	(</a:t>
            </a:r>
            <a:r>
              <a:rPr lang="en-US" sz="1800" dirty="0">
                <a:latin typeface="Baskerville Old Face" pitchFamily="18" charset="0"/>
              </a:rPr>
              <a:t>S/he may </a:t>
            </a:r>
            <a:r>
              <a:rPr lang="en-US" sz="1800" dirty="0" smtClean="0">
                <a:latin typeface="Baskerville Old Face" pitchFamily="18" charset="0"/>
              </a:rPr>
              <a:t>need help </a:t>
            </a:r>
            <a:r>
              <a:rPr lang="en-US" sz="1800" dirty="0">
                <a:latin typeface="Baskerville Old Face" pitchFamily="18" charset="0"/>
              </a:rPr>
              <a:t>at first.) Can s/he complete </a:t>
            </a:r>
            <a:r>
              <a:rPr lang="en-US" sz="1800" dirty="0" smtClean="0">
                <a:latin typeface="Baskerville Old Face" pitchFamily="18" charset="0"/>
              </a:rPr>
              <a:t>the pattern </a:t>
            </a:r>
            <a:r>
              <a:rPr lang="en-US" sz="1800" dirty="0">
                <a:latin typeface="Baskerville Old Face" pitchFamily="18" charset="0"/>
              </a:rPr>
              <a:t>for the next 3 numbers </a:t>
            </a:r>
            <a:r>
              <a:rPr lang="en-US" sz="1800" dirty="0" smtClean="0">
                <a:latin typeface="Baskerville Old Face" pitchFamily="18" charset="0"/>
              </a:rPr>
              <a:t>in the</a:t>
            </a:r>
          </a:p>
          <a:p>
            <a:pPr>
              <a:buNone/>
            </a:pPr>
            <a:r>
              <a:rPr lang="en-US" sz="1800" dirty="0" smtClean="0">
                <a:latin typeface="Baskerville Old Face" pitchFamily="18" charset="0"/>
              </a:rPr>
              <a:t>	table</a:t>
            </a:r>
            <a:r>
              <a:rPr lang="en-US" sz="1800" dirty="0">
                <a:latin typeface="Baskerville Old Face" pitchFamily="18" charset="0"/>
              </a:rPr>
              <a:t>?</a:t>
            </a:r>
          </a:p>
          <a:p>
            <a:pPr>
              <a:buNone/>
            </a:pPr>
            <a:r>
              <a:rPr lang="en-US" sz="1800" dirty="0">
                <a:latin typeface="Baskerville Old Face" pitchFamily="18" charset="0"/>
              </a:rPr>
              <a:t>5. Once your child succeeds at some simple rules, change places and let </a:t>
            </a:r>
            <a:r>
              <a:rPr lang="en-US" sz="1800" dirty="0" smtClean="0">
                <a:latin typeface="Baskerville Old Face" pitchFamily="18" charset="0"/>
              </a:rPr>
              <a:t>the child </a:t>
            </a:r>
            <a:r>
              <a:rPr lang="en-US" sz="1800" dirty="0">
                <a:latin typeface="Baskerville Old Face" pitchFamily="18" charset="0"/>
              </a:rPr>
              <a:t>think of the rule and insert the numbers.</a:t>
            </a:r>
          </a:p>
        </p:txBody>
      </p:sp>
      <p:pic>
        <p:nvPicPr>
          <p:cNvPr id="6" name="Picture 2"/>
          <p:cNvPicPr>
            <a:picLocks noChangeAspect="1" noChangeArrowheads="1"/>
          </p:cNvPicPr>
          <p:nvPr/>
        </p:nvPicPr>
        <p:blipFill>
          <a:blip r:embed="rId2"/>
          <a:srcRect/>
          <a:stretch>
            <a:fillRect/>
          </a:stretch>
        </p:blipFill>
        <p:spPr bwMode="auto">
          <a:xfrm rot="792057">
            <a:off x="7887673" y="1687547"/>
            <a:ext cx="838200" cy="685800"/>
          </a:xfrm>
          <a:prstGeom prst="rect">
            <a:avLst/>
          </a:prstGeom>
          <a:noFill/>
          <a:ln w="9525">
            <a:noFill/>
            <a:miter lim="800000"/>
            <a:headEnd/>
            <a:tailEnd/>
          </a:ln>
          <a:effectLst/>
        </p:spPr>
      </p:pic>
      <p:cxnSp>
        <p:nvCxnSpPr>
          <p:cNvPr id="9" name="Straight Connector 8"/>
          <p:cNvCxnSpPr/>
          <p:nvPr/>
        </p:nvCxnSpPr>
        <p:spPr>
          <a:xfrm rot="5400000">
            <a:off x="6210300" y="2933700"/>
            <a:ext cx="1447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6172200" y="2438400"/>
            <a:ext cx="16002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6248400" y="2133600"/>
            <a:ext cx="533400" cy="369332"/>
          </a:xfrm>
          <a:prstGeom prst="rect">
            <a:avLst/>
          </a:prstGeom>
          <a:noFill/>
        </p:spPr>
        <p:txBody>
          <a:bodyPr wrap="square" rtlCol="0">
            <a:spAutoFit/>
          </a:bodyPr>
          <a:lstStyle/>
          <a:p>
            <a:r>
              <a:rPr lang="en-US" dirty="0" smtClean="0"/>
              <a:t>In</a:t>
            </a:r>
            <a:endParaRPr lang="en-US" dirty="0"/>
          </a:p>
        </p:txBody>
      </p:sp>
      <p:sp>
        <p:nvSpPr>
          <p:cNvPr id="14" name="TextBox 13"/>
          <p:cNvSpPr txBox="1"/>
          <p:nvPr/>
        </p:nvSpPr>
        <p:spPr>
          <a:xfrm>
            <a:off x="7086600" y="2133601"/>
            <a:ext cx="685800" cy="369332"/>
          </a:xfrm>
          <a:prstGeom prst="rect">
            <a:avLst/>
          </a:prstGeom>
          <a:noFill/>
        </p:spPr>
        <p:txBody>
          <a:bodyPr wrap="square" rtlCol="0">
            <a:spAutoFit/>
          </a:bodyPr>
          <a:lstStyle/>
          <a:p>
            <a:r>
              <a:rPr lang="en-US" dirty="0" smtClean="0"/>
              <a:t>Out</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09600"/>
          </a:xfrm>
        </p:spPr>
        <p:txBody>
          <a:bodyPr>
            <a:normAutofit fontScale="90000"/>
          </a:bodyPr>
          <a:lstStyle/>
          <a:p>
            <a:r>
              <a:rPr lang="en-US" dirty="0"/>
              <a:t>Which One Is Missing</a:t>
            </a:r>
            <a:r>
              <a:rPr lang="en-US" dirty="0" smtClean="0"/>
              <a:t>?    </a:t>
            </a:r>
            <a:r>
              <a:rPr lang="en-US" sz="1600" dirty="0" smtClean="0"/>
              <a:t>Patterns, </a:t>
            </a:r>
            <a:r>
              <a:rPr lang="en-US" sz="1600" dirty="0" err="1" smtClean="0"/>
              <a:t>Relationships,and</a:t>
            </a:r>
            <a:r>
              <a:rPr lang="en-US" sz="1600" dirty="0" smtClean="0"/>
              <a:t> Functions  </a:t>
            </a:r>
            <a:endParaRPr lang="en-US" sz="1600" dirty="0"/>
          </a:p>
        </p:txBody>
      </p:sp>
      <p:sp>
        <p:nvSpPr>
          <p:cNvPr id="3" name="Content Placeholder 2"/>
          <p:cNvSpPr>
            <a:spLocks noGrp="1"/>
          </p:cNvSpPr>
          <p:nvPr>
            <p:ph idx="1"/>
          </p:nvPr>
        </p:nvSpPr>
        <p:spPr>
          <a:xfrm>
            <a:off x="228600" y="838200"/>
            <a:ext cx="8686800" cy="5791200"/>
          </a:xfrm>
        </p:spPr>
        <p:txBody>
          <a:bodyPr>
            <a:noAutofit/>
          </a:bodyPr>
          <a:lstStyle/>
          <a:p>
            <a:pPr>
              <a:buNone/>
            </a:pPr>
            <a:r>
              <a:rPr lang="en-US" sz="1600" b="1" dirty="0">
                <a:latin typeface="Baskerville Old Face" pitchFamily="18" charset="0"/>
              </a:rPr>
              <a:t>Goal:</a:t>
            </a:r>
          </a:p>
          <a:p>
            <a:pPr>
              <a:buNone/>
            </a:pPr>
            <a:r>
              <a:rPr lang="en-US" sz="1600" dirty="0">
                <a:latin typeface="Baskerville Old Face" pitchFamily="18" charset="0"/>
              </a:rPr>
              <a:t>To help your child build memory skills, practice counting, and recognize patterns</a:t>
            </a:r>
          </a:p>
          <a:p>
            <a:pPr>
              <a:lnSpc>
                <a:spcPct val="170000"/>
              </a:lnSpc>
              <a:buNone/>
            </a:pPr>
            <a:r>
              <a:rPr lang="en-US" sz="1600" b="1" dirty="0" smtClean="0">
                <a:latin typeface="Baskerville Old Face" pitchFamily="18" charset="0"/>
              </a:rPr>
              <a:t>What </a:t>
            </a:r>
            <a:r>
              <a:rPr lang="en-US" sz="1600" b="1" dirty="0">
                <a:latin typeface="Baskerville Old Face" pitchFamily="18" charset="0"/>
              </a:rPr>
              <a:t>You Will Need:</a:t>
            </a:r>
          </a:p>
          <a:p>
            <a:pPr>
              <a:buNone/>
            </a:pPr>
            <a:r>
              <a:rPr lang="en-US" sz="1600" dirty="0" smtClean="0">
                <a:latin typeface="Baskerville Old Face" pitchFamily="18" charset="0"/>
              </a:rPr>
              <a:t>Toys</a:t>
            </a:r>
            <a:r>
              <a:rPr lang="en-US" sz="1600" dirty="0">
                <a:latin typeface="Baskerville Old Face" pitchFamily="18" charset="0"/>
              </a:rPr>
              <a:t>, blocks, or other items that come in a variety of colors or </a:t>
            </a:r>
            <a:r>
              <a:rPr lang="en-US" sz="1600" dirty="0" smtClean="0">
                <a:latin typeface="Baskerville Old Face" pitchFamily="18" charset="0"/>
              </a:rPr>
              <a:t>shapes</a:t>
            </a:r>
            <a:endParaRPr lang="en-US" sz="1600" dirty="0">
              <a:latin typeface="Baskerville Old Face" pitchFamily="18" charset="0"/>
            </a:endParaRPr>
          </a:p>
          <a:p>
            <a:pPr>
              <a:buNone/>
            </a:pPr>
            <a:endParaRPr lang="en-US" sz="1400" dirty="0" smtClean="0">
              <a:latin typeface="Baskerville Old Face" pitchFamily="18" charset="0"/>
            </a:endParaRPr>
          </a:p>
          <a:p>
            <a:pPr>
              <a:buNone/>
            </a:pPr>
            <a:r>
              <a:rPr lang="en-US" sz="1600" b="1" dirty="0" smtClean="0">
                <a:latin typeface="Baskerville Old Face" pitchFamily="18" charset="0"/>
              </a:rPr>
              <a:t>Let’s Go!</a:t>
            </a:r>
          </a:p>
          <a:p>
            <a:pPr>
              <a:lnSpc>
                <a:spcPct val="150000"/>
              </a:lnSpc>
              <a:buNone/>
            </a:pPr>
            <a:r>
              <a:rPr lang="en-US" sz="1600" dirty="0" smtClean="0">
                <a:latin typeface="Baskerville Old Face" pitchFamily="18" charset="0"/>
              </a:rPr>
              <a:t>1. Line up a row of matchbox cars or different shaped blocks. Line them up in random order, using no particular pattern.</a:t>
            </a:r>
          </a:p>
          <a:p>
            <a:pPr>
              <a:lnSpc>
                <a:spcPct val="150000"/>
              </a:lnSpc>
              <a:buNone/>
            </a:pPr>
            <a:r>
              <a:rPr lang="en-US" sz="1600" dirty="0" smtClean="0">
                <a:latin typeface="Baskerville Old Face" pitchFamily="18" charset="0"/>
              </a:rPr>
              <a:t>2</a:t>
            </a:r>
            <a:r>
              <a:rPr lang="en-US" sz="1600" dirty="0">
                <a:latin typeface="Baskerville Old Face" pitchFamily="18" charset="0"/>
              </a:rPr>
              <a:t>. Have your child count the objects</a:t>
            </a:r>
            <a:r>
              <a:rPr lang="en-US" sz="1600" dirty="0" smtClean="0">
                <a:latin typeface="Baskerville Old Face" pitchFamily="18" charset="0"/>
              </a:rPr>
              <a:t>.</a:t>
            </a:r>
            <a:endParaRPr lang="en-US" sz="1600" dirty="0">
              <a:latin typeface="Baskerville Old Face" pitchFamily="18" charset="0"/>
            </a:endParaRPr>
          </a:p>
          <a:p>
            <a:pPr>
              <a:lnSpc>
                <a:spcPct val="150000"/>
              </a:lnSpc>
              <a:buNone/>
            </a:pPr>
            <a:r>
              <a:rPr lang="en-US" sz="1600" dirty="0" smtClean="0">
                <a:latin typeface="Baskerville Old Face" pitchFamily="18" charset="0"/>
              </a:rPr>
              <a:t>3</a:t>
            </a:r>
            <a:r>
              <a:rPr lang="en-US" sz="1600" dirty="0">
                <a:latin typeface="Baskerville Old Face" pitchFamily="18" charset="0"/>
              </a:rPr>
              <a:t>. Then have her/him close her/his eyes while </a:t>
            </a:r>
            <a:r>
              <a:rPr lang="en-US" sz="1600" dirty="0" smtClean="0">
                <a:latin typeface="Baskerville Old Face" pitchFamily="18" charset="0"/>
              </a:rPr>
              <a:t>you take </a:t>
            </a:r>
            <a:r>
              <a:rPr lang="en-US" sz="1600" dirty="0">
                <a:latin typeface="Baskerville Old Face" pitchFamily="18" charset="0"/>
              </a:rPr>
              <a:t>away some of the objects.</a:t>
            </a:r>
          </a:p>
          <a:p>
            <a:pPr>
              <a:lnSpc>
                <a:spcPct val="150000"/>
              </a:lnSpc>
              <a:buNone/>
            </a:pPr>
            <a:r>
              <a:rPr lang="en-US" sz="1600" dirty="0" smtClean="0">
                <a:latin typeface="Baskerville Old Face" pitchFamily="18" charset="0"/>
              </a:rPr>
              <a:t>4</a:t>
            </a:r>
            <a:r>
              <a:rPr lang="en-US" sz="1600" dirty="0">
                <a:latin typeface="Baskerville Old Face" pitchFamily="18" charset="0"/>
              </a:rPr>
              <a:t>. After s/he reopens her/his eyes, count the remaining objects.</a:t>
            </a:r>
          </a:p>
          <a:p>
            <a:pPr>
              <a:lnSpc>
                <a:spcPct val="150000"/>
              </a:lnSpc>
              <a:buNone/>
            </a:pPr>
            <a:r>
              <a:rPr lang="en-US" sz="1600" dirty="0" smtClean="0">
                <a:latin typeface="Baskerville Old Face" pitchFamily="18" charset="0"/>
              </a:rPr>
              <a:t>5</a:t>
            </a:r>
            <a:r>
              <a:rPr lang="en-US" sz="1600" dirty="0">
                <a:latin typeface="Baskerville Old Face" pitchFamily="18" charset="0"/>
              </a:rPr>
              <a:t>. Can s/he tell how many are missing?</a:t>
            </a:r>
          </a:p>
          <a:p>
            <a:pPr>
              <a:lnSpc>
                <a:spcPct val="150000"/>
              </a:lnSpc>
              <a:buNone/>
            </a:pPr>
            <a:r>
              <a:rPr lang="en-US" sz="1600" dirty="0" smtClean="0">
                <a:latin typeface="Baskerville Old Face" pitchFamily="18" charset="0"/>
              </a:rPr>
              <a:t>6</a:t>
            </a:r>
            <a:r>
              <a:rPr lang="en-US" sz="1600" dirty="0">
                <a:latin typeface="Baskerville Old Face" pitchFamily="18" charset="0"/>
              </a:rPr>
              <a:t>. Now, exercise memory skills; ask her/him to tell you which objects </a:t>
            </a:r>
            <a:r>
              <a:rPr lang="en-US" sz="1600" dirty="0" smtClean="0">
                <a:latin typeface="Baskerville Old Face" pitchFamily="18" charset="0"/>
              </a:rPr>
              <a:t>are missing</a:t>
            </a:r>
            <a:r>
              <a:rPr lang="en-US" sz="1600" dirty="0">
                <a:latin typeface="Baskerville Old Face" pitchFamily="18" charset="0"/>
              </a:rPr>
              <a:t>.</a:t>
            </a:r>
          </a:p>
          <a:p>
            <a:pPr>
              <a:lnSpc>
                <a:spcPct val="150000"/>
              </a:lnSpc>
              <a:buNone/>
            </a:pPr>
            <a:r>
              <a:rPr lang="en-US" sz="1600" dirty="0" smtClean="0">
                <a:latin typeface="Baskerville Old Face" pitchFamily="18" charset="0"/>
              </a:rPr>
              <a:t>7</a:t>
            </a:r>
            <a:r>
              <a:rPr lang="en-US" sz="1600" dirty="0">
                <a:latin typeface="Baskerville Old Face" pitchFamily="18" charset="0"/>
              </a:rPr>
              <a:t>. Now line up the objects in a pattern. </a:t>
            </a:r>
            <a:r>
              <a:rPr lang="en-US" sz="1600" i="1" dirty="0">
                <a:latin typeface="Baskerville Old Face" pitchFamily="18" charset="0"/>
              </a:rPr>
              <a:t>Example: red, blue, green; red, </a:t>
            </a:r>
            <a:r>
              <a:rPr lang="en-US" sz="1600" i="1" dirty="0" smtClean="0">
                <a:latin typeface="Baskerville Old Face" pitchFamily="18" charset="0"/>
              </a:rPr>
              <a:t>blue </a:t>
            </a:r>
            <a:r>
              <a:rPr lang="en-US" sz="1600" dirty="0" smtClean="0">
                <a:latin typeface="Baskerville Old Face" pitchFamily="18" charset="0"/>
              </a:rPr>
              <a:t>green</a:t>
            </a:r>
            <a:r>
              <a:rPr lang="en-US" sz="1600" dirty="0">
                <a:latin typeface="Baskerville Old Face" pitchFamily="18" charset="0"/>
              </a:rPr>
              <a:t>.</a:t>
            </a:r>
          </a:p>
          <a:p>
            <a:pPr>
              <a:lnSpc>
                <a:spcPct val="150000"/>
              </a:lnSpc>
              <a:buNone/>
            </a:pPr>
            <a:r>
              <a:rPr lang="en-US" sz="1600" dirty="0" smtClean="0">
                <a:latin typeface="Baskerville Old Face" pitchFamily="18" charset="0"/>
              </a:rPr>
              <a:t>8</a:t>
            </a:r>
            <a:r>
              <a:rPr lang="en-US" sz="1600" dirty="0">
                <a:latin typeface="Baskerville Old Face" pitchFamily="18" charset="0"/>
              </a:rPr>
              <a:t>. Repeat steps 2-6.</a:t>
            </a:r>
          </a:p>
          <a:p>
            <a:pPr>
              <a:lnSpc>
                <a:spcPct val="150000"/>
              </a:lnSpc>
              <a:buNone/>
            </a:pPr>
            <a:r>
              <a:rPr lang="en-US" sz="1600" dirty="0" smtClean="0">
                <a:latin typeface="Baskerville Old Face" pitchFamily="18" charset="0"/>
              </a:rPr>
              <a:t>9</a:t>
            </a:r>
            <a:r>
              <a:rPr lang="en-US" sz="1600" dirty="0">
                <a:latin typeface="Baskerville Old Face" pitchFamily="18" charset="0"/>
              </a:rPr>
              <a:t>. Was it easier to remember what was missing when the objects included </a:t>
            </a:r>
            <a:r>
              <a:rPr lang="en-US" sz="1600" dirty="0" smtClean="0">
                <a:latin typeface="Baskerville Old Face" pitchFamily="18" charset="0"/>
              </a:rPr>
              <a:t>a pattern?</a:t>
            </a:r>
          </a:p>
          <a:p>
            <a:pPr>
              <a:buNone/>
            </a:pPr>
            <a:endParaRPr lang="en-US" sz="1200" dirty="0" smtClean="0">
              <a:latin typeface="Baskerville Old Face" pitchFamily="18" charset="0"/>
            </a:endParaRPr>
          </a:p>
        </p:txBody>
      </p:sp>
      <p:pic>
        <p:nvPicPr>
          <p:cNvPr id="7" name="Picture 6" descr="cone.gif"/>
          <p:cNvPicPr>
            <a:picLocks noChangeAspect="1"/>
          </p:cNvPicPr>
          <p:nvPr/>
        </p:nvPicPr>
        <p:blipFill>
          <a:blip r:embed="rId2"/>
          <a:stretch>
            <a:fillRect/>
          </a:stretch>
        </p:blipFill>
        <p:spPr>
          <a:xfrm>
            <a:off x="6934200" y="1524000"/>
            <a:ext cx="857250" cy="876300"/>
          </a:xfrm>
          <a:prstGeom prst="rect">
            <a:avLst/>
          </a:prstGeom>
        </p:spPr>
      </p:pic>
      <p:pic>
        <p:nvPicPr>
          <p:cNvPr id="8" name="Picture 7" descr="cylinder.gif"/>
          <p:cNvPicPr>
            <a:picLocks noChangeAspect="1"/>
          </p:cNvPicPr>
          <p:nvPr/>
        </p:nvPicPr>
        <p:blipFill>
          <a:blip r:embed="rId3"/>
          <a:stretch>
            <a:fillRect/>
          </a:stretch>
        </p:blipFill>
        <p:spPr>
          <a:xfrm rot="1126570">
            <a:off x="8054450" y="1691565"/>
            <a:ext cx="759527" cy="829759"/>
          </a:xfrm>
          <a:prstGeom prst="rect">
            <a:avLst/>
          </a:prstGeom>
        </p:spPr>
      </p:pic>
      <p:pic>
        <p:nvPicPr>
          <p:cNvPr id="6" name="Picture 5" descr="block.gif"/>
          <p:cNvPicPr>
            <a:picLocks noChangeAspect="1"/>
          </p:cNvPicPr>
          <p:nvPr/>
        </p:nvPicPr>
        <p:blipFill>
          <a:blip r:embed="rId4"/>
          <a:stretch>
            <a:fillRect/>
          </a:stretch>
        </p:blipFill>
        <p:spPr>
          <a:xfrm>
            <a:off x="7467600" y="685800"/>
            <a:ext cx="762000" cy="914400"/>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62000"/>
          </a:xfrm>
        </p:spPr>
        <p:txBody>
          <a:bodyPr>
            <a:normAutofit fontScale="90000"/>
          </a:bodyPr>
          <a:lstStyle/>
          <a:p>
            <a:r>
              <a:rPr lang="en-US" dirty="0"/>
              <a:t>What’s the Next Move</a:t>
            </a:r>
            <a:r>
              <a:rPr lang="en-US" dirty="0" smtClean="0"/>
              <a:t>? </a:t>
            </a:r>
            <a:r>
              <a:rPr lang="en-US" sz="1600" dirty="0" smtClean="0"/>
              <a:t>Patterns, </a:t>
            </a:r>
            <a:r>
              <a:rPr lang="en-US" sz="1600" dirty="0" err="1" smtClean="0"/>
              <a:t>Relationships,and</a:t>
            </a:r>
            <a:r>
              <a:rPr lang="en-US" sz="1600" dirty="0" smtClean="0"/>
              <a:t> Functions </a:t>
            </a:r>
            <a:endParaRPr lang="en-US" sz="1600" dirty="0"/>
          </a:p>
        </p:txBody>
      </p:sp>
      <p:sp>
        <p:nvSpPr>
          <p:cNvPr id="3" name="Content Placeholder 2"/>
          <p:cNvSpPr>
            <a:spLocks noGrp="1"/>
          </p:cNvSpPr>
          <p:nvPr>
            <p:ph idx="1"/>
          </p:nvPr>
        </p:nvSpPr>
        <p:spPr>
          <a:xfrm>
            <a:off x="228600" y="914400"/>
            <a:ext cx="8686800" cy="5791200"/>
          </a:xfrm>
        </p:spPr>
        <p:txBody>
          <a:bodyPr>
            <a:noAutofit/>
          </a:bodyPr>
          <a:lstStyle/>
          <a:p>
            <a:pPr>
              <a:buNone/>
            </a:pPr>
            <a:r>
              <a:rPr lang="en-US" sz="1800" b="1" dirty="0">
                <a:latin typeface="Baskerville Old Face" pitchFamily="18" charset="0"/>
              </a:rPr>
              <a:t>Goal:</a:t>
            </a:r>
          </a:p>
          <a:p>
            <a:pPr>
              <a:buNone/>
            </a:pPr>
            <a:r>
              <a:rPr lang="en-US" sz="1800" dirty="0">
                <a:latin typeface="Baskerville Old Face" pitchFamily="18" charset="0"/>
              </a:rPr>
              <a:t>To help your child recognize patterns and describe the patterns they see </a:t>
            </a:r>
            <a:r>
              <a:rPr lang="en-US" sz="1800" dirty="0" smtClean="0">
                <a:latin typeface="Baskerville Old Face" pitchFamily="18" charset="0"/>
              </a:rPr>
              <a:t>and feel</a:t>
            </a:r>
            <a:r>
              <a:rPr lang="en-US" sz="1800" dirty="0">
                <a:latin typeface="Baskerville Old Face" pitchFamily="18" charset="0"/>
              </a:rPr>
              <a:t>.</a:t>
            </a:r>
          </a:p>
          <a:p>
            <a:pPr>
              <a:buNone/>
            </a:pPr>
            <a:endParaRPr lang="en-US" sz="1800" dirty="0" smtClean="0">
              <a:latin typeface="Baskerville Old Face" pitchFamily="18" charset="0"/>
            </a:endParaRPr>
          </a:p>
          <a:p>
            <a:pPr>
              <a:buNone/>
            </a:pPr>
            <a:r>
              <a:rPr lang="en-US" sz="1800" b="1" dirty="0" smtClean="0">
                <a:latin typeface="Baskerville Old Face" pitchFamily="18" charset="0"/>
              </a:rPr>
              <a:t>What </a:t>
            </a:r>
            <a:r>
              <a:rPr lang="en-US" sz="1800" b="1" dirty="0">
                <a:latin typeface="Baskerville Old Face" pitchFamily="18" charset="0"/>
              </a:rPr>
              <a:t>You Will Need:</a:t>
            </a:r>
          </a:p>
          <a:p>
            <a:pPr>
              <a:buFont typeface="Wingdings" pitchFamily="2" charset="2"/>
              <a:buChar char="ü"/>
            </a:pPr>
            <a:r>
              <a:rPr lang="en-US" sz="1800" dirty="0" smtClean="0">
                <a:latin typeface="Baskerville Old Face" pitchFamily="18" charset="0"/>
              </a:rPr>
              <a:t>Time </a:t>
            </a:r>
            <a:r>
              <a:rPr lang="en-US" sz="1800" dirty="0">
                <a:latin typeface="Baskerville Old Face" pitchFamily="18" charset="0"/>
              </a:rPr>
              <a:t>with your child</a:t>
            </a:r>
          </a:p>
          <a:p>
            <a:pPr>
              <a:buNone/>
            </a:pPr>
            <a:endParaRPr lang="en-US" sz="1800" dirty="0" smtClean="0">
              <a:latin typeface="Baskerville Old Face" pitchFamily="18" charset="0"/>
            </a:endParaRPr>
          </a:p>
          <a:p>
            <a:pPr>
              <a:buNone/>
            </a:pPr>
            <a:r>
              <a:rPr lang="en-US" sz="1800" b="1" dirty="0" smtClean="0">
                <a:latin typeface="Baskerville Old Face" pitchFamily="18" charset="0"/>
              </a:rPr>
              <a:t>Let’s </a:t>
            </a:r>
            <a:r>
              <a:rPr lang="en-US" sz="1800" b="1" dirty="0">
                <a:latin typeface="Baskerville Old Face" pitchFamily="18" charset="0"/>
              </a:rPr>
              <a:t>Go!</a:t>
            </a:r>
          </a:p>
          <a:p>
            <a:pPr>
              <a:buNone/>
            </a:pPr>
            <a:r>
              <a:rPr lang="en-US" sz="1800" dirty="0">
                <a:latin typeface="Baskerville Old Face" pitchFamily="18" charset="0"/>
              </a:rPr>
              <a:t>1. Invite your child(</a:t>
            </a:r>
            <a:r>
              <a:rPr lang="en-US" sz="1800" dirty="0" err="1">
                <a:latin typeface="Baskerville Old Face" pitchFamily="18" charset="0"/>
              </a:rPr>
              <a:t>ren</a:t>
            </a:r>
            <a:r>
              <a:rPr lang="en-US" sz="1800" dirty="0">
                <a:latin typeface="Baskerville Old Face" pitchFamily="18" charset="0"/>
              </a:rPr>
              <a:t>) to join you in a pattern dance.</a:t>
            </a:r>
          </a:p>
          <a:p>
            <a:pPr>
              <a:buNone/>
            </a:pPr>
            <a:r>
              <a:rPr lang="en-US" sz="1800" dirty="0">
                <a:latin typeface="Baskerville Old Face" pitchFamily="18" charset="0"/>
              </a:rPr>
              <a:t>2. Ask each child to suggest two movements for your dance. </a:t>
            </a:r>
            <a:r>
              <a:rPr lang="en-US" sz="1800" i="1" dirty="0">
                <a:latin typeface="Baskerville Old Face" pitchFamily="18" charset="0"/>
              </a:rPr>
              <a:t>Example: jump </a:t>
            </a:r>
            <a:r>
              <a:rPr lang="en-US" sz="1800" i="1" dirty="0" smtClean="0">
                <a:latin typeface="Baskerville Old Face" pitchFamily="18" charset="0"/>
              </a:rPr>
              <a:t>and </a:t>
            </a:r>
            <a:r>
              <a:rPr lang="en-US" sz="1800" dirty="0" smtClean="0">
                <a:latin typeface="Baskerville Old Face" pitchFamily="18" charset="0"/>
              </a:rPr>
              <a:t>wiggle</a:t>
            </a:r>
            <a:r>
              <a:rPr lang="en-US" sz="1800" dirty="0">
                <a:latin typeface="Baskerville Old Face" pitchFamily="18" charset="0"/>
              </a:rPr>
              <a:t>.</a:t>
            </a:r>
          </a:p>
          <a:p>
            <a:pPr>
              <a:buNone/>
            </a:pPr>
            <a:r>
              <a:rPr lang="en-US" sz="1800" dirty="0">
                <a:latin typeface="Baskerville Old Face" pitchFamily="18" charset="0"/>
              </a:rPr>
              <a:t>3. Tell your child(</a:t>
            </a:r>
            <a:r>
              <a:rPr lang="en-US" sz="1800" dirty="0" err="1">
                <a:latin typeface="Baskerville Old Face" pitchFamily="18" charset="0"/>
              </a:rPr>
              <a:t>ren</a:t>
            </a:r>
            <a:r>
              <a:rPr lang="en-US" sz="1800" dirty="0">
                <a:latin typeface="Baskerville Old Face" pitchFamily="18" charset="0"/>
              </a:rPr>
              <a:t>) that when they hear the letter A, they should jump </a:t>
            </a:r>
            <a:r>
              <a:rPr lang="en-US" sz="1800" dirty="0" smtClean="0">
                <a:latin typeface="Baskerville Old Face" pitchFamily="18" charset="0"/>
              </a:rPr>
              <a:t>and when </a:t>
            </a:r>
            <a:r>
              <a:rPr lang="en-US" sz="1800" dirty="0">
                <a:latin typeface="Baskerville Old Face" pitchFamily="18" charset="0"/>
              </a:rPr>
              <a:t>they hear the letter B they should wiggle.</a:t>
            </a:r>
          </a:p>
          <a:p>
            <a:pPr>
              <a:buNone/>
            </a:pPr>
            <a:r>
              <a:rPr lang="en-US" sz="1800" dirty="0">
                <a:latin typeface="Baskerville Old Face" pitchFamily="18" charset="0"/>
              </a:rPr>
              <a:t>4. Call out a pattern, such as ABAB or AABAAB, and together perform </a:t>
            </a:r>
            <a:r>
              <a:rPr lang="en-US" sz="1800" dirty="0" smtClean="0">
                <a:latin typeface="Baskerville Old Face" pitchFamily="18" charset="0"/>
              </a:rPr>
              <a:t>the corresponding </a:t>
            </a:r>
            <a:r>
              <a:rPr lang="en-US" sz="1800" dirty="0">
                <a:latin typeface="Baskerville Old Face" pitchFamily="18" charset="0"/>
              </a:rPr>
              <a:t>movements.</a:t>
            </a:r>
          </a:p>
          <a:p>
            <a:pPr>
              <a:buNone/>
            </a:pPr>
            <a:r>
              <a:rPr lang="en-US" sz="1800" dirty="0">
                <a:latin typeface="Baskerville Old Face" pitchFamily="18" charset="0"/>
              </a:rPr>
              <a:t>5. Can you do it if you dance to music? Perhaps you can use one pattern for </a:t>
            </a:r>
            <a:r>
              <a:rPr lang="en-US" sz="1800" dirty="0" smtClean="0">
                <a:latin typeface="Baskerville Old Face" pitchFamily="18" charset="0"/>
              </a:rPr>
              <a:t>the verses</a:t>
            </a:r>
            <a:r>
              <a:rPr lang="en-US" sz="1800" dirty="0">
                <a:latin typeface="Baskerville Old Face" pitchFamily="18" charset="0"/>
              </a:rPr>
              <a:t>, and another pattern for the chorus.</a:t>
            </a:r>
          </a:p>
          <a:p>
            <a:pPr>
              <a:buNone/>
            </a:pPr>
            <a:r>
              <a:rPr lang="en-US" sz="1800" dirty="0">
                <a:latin typeface="Baskerville Old Face" pitchFamily="18" charset="0"/>
              </a:rPr>
              <a:t>6. Choose two new movements or add a third movement to your </a:t>
            </a:r>
            <a:r>
              <a:rPr lang="en-US" sz="1800" dirty="0" smtClean="0">
                <a:latin typeface="Baskerville Old Face" pitchFamily="18" charset="0"/>
              </a:rPr>
              <a:t>set.</a:t>
            </a:r>
          </a:p>
          <a:p>
            <a:pPr>
              <a:buNone/>
            </a:pPr>
            <a:r>
              <a:rPr lang="en-US" sz="1800" i="1" dirty="0" smtClean="0">
                <a:latin typeface="Baskerville Old Face" pitchFamily="18" charset="0"/>
              </a:rPr>
              <a:t>	Example:  </a:t>
            </a:r>
            <a:r>
              <a:rPr lang="en-US" sz="1800" dirty="0" smtClean="0">
                <a:latin typeface="Baskerville Old Face" pitchFamily="18" charset="0"/>
              </a:rPr>
              <a:t>jump</a:t>
            </a:r>
            <a:r>
              <a:rPr lang="en-US" sz="1800" dirty="0">
                <a:latin typeface="Baskerville Old Face" pitchFamily="18" charset="0"/>
              </a:rPr>
              <a:t>, wiggle, and twirl.</a:t>
            </a:r>
          </a:p>
          <a:p>
            <a:pPr>
              <a:buNone/>
            </a:pPr>
            <a:r>
              <a:rPr lang="en-US" sz="1800" dirty="0">
                <a:latin typeface="Baskerville Old Face" pitchFamily="18" charset="0"/>
              </a:rPr>
              <a:t>7. Call out a new pattern, such as ABCABC or AABBC.</a:t>
            </a:r>
          </a:p>
          <a:p>
            <a:pPr>
              <a:buNone/>
            </a:pPr>
            <a:r>
              <a:rPr lang="en-US" sz="1800" dirty="0">
                <a:latin typeface="Baskerville Old Face" pitchFamily="18" charset="0"/>
              </a:rPr>
              <a:t>8. Start dancing!</a:t>
            </a:r>
            <a:endParaRPr lang="en-US" sz="1800" dirty="0" smtClean="0">
              <a:latin typeface="Baskerville Old Face"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772</TotalTime>
  <Words>7185</Words>
  <Application>Microsoft Office PowerPoint</Application>
  <PresentationFormat>On-screen Show (4:3)</PresentationFormat>
  <Paragraphs>858</Paragraphs>
  <Slides>53</Slides>
  <Notes>8</Notes>
  <HiddenSlides>0</HiddenSlides>
  <MMClips>0</MMClips>
  <ScaleCrop>false</ScaleCrop>
  <HeadingPairs>
    <vt:vector size="4" baseType="variant">
      <vt:variant>
        <vt:lpstr>Theme</vt:lpstr>
      </vt:variant>
      <vt:variant>
        <vt:i4>1</vt:i4>
      </vt:variant>
      <vt:variant>
        <vt:lpstr>Slide Titles</vt:lpstr>
      </vt:variant>
      <vt:variant>
        <vt:i4>53</vt:i4>
      </vt:variant>
    </vt:vector>
  </HeadingPairs>
  <TitlesOfParts>
    <vt:vector size="54" baseType="lpstr">
      <vt:lpstr>Urban</vt:lpstr>
      <vt:lpstr>Math Night Welcome!</vt:lpstr>
      <vt:lpstr>Algebra</vt:lpstr>
      <vt:lpstr>Algebra</vt:lpstr>
      <vt:lpstr>Algebra</vt:lpstr>
      <vt:lpstr>Algebra</vt:lpstr>
      <vt:lpstr>Algebra</vt:lpstr>
      <vt:lpstr>What’s My Rule?      Patterns, Relationships, and Functions </vt:lpstr>
      <vt:lpstr>Which One Is Missing?    Patterns, Relationships,and Functions  </vt:lpstr>
      <vt:lpstr>What’s the Next Move? Patterns, Relationships,and Functions </vt:lpstr>
      <vt:lpstr>Math Maps For the Mind Patterns, Relationships,and Functions </vt:lpstr>
      <vt:lpstr>Coin Sort    Patterns, Relationships,and Functions </vt:lpstr>
      <vt:lpstr>Geometry and Measurement</vt:lpstr>
      <vt:lpstr>Geometry and Measurement</vt:lpstr>
      <vt:lpstr>Geometry and Measurement</vt:lpstr>
      <vt:lpstr>Geometry and Measurement</vt:lpstr>
      <vt:lpstr>Geometry and Measurement</vt:lpstr>
      <vt:lpstr>Measure and Pour</vt:lpstr>
      <vt:lpstr>Attribute Trains     Geometry and Measurement </vt:lpstr>
      <vt:lpstr>Equal Parts     Geometry and Measurement </vt:lpstr>
      <vt:lpstr> Measuring in Jumps and Bumps         </vt:lpstr>
      <vt:lpstr>Data Analysis</vt:lpstr>
      <vt:lpstr>Time Trackers     Data Analysis and Statistics</vt:lpstr>
      <vt:lpstr>Time Trackers II    Data Analysis and Statistics</vt:lpstr>
      <vt:lpstr>Favorite Ice Cream    Data Analysis and Statistics</vt:lpstr>
      <vt:lpstr>Jumping Jack Graphs           Data Analysis and Statistics</vt:lpstr>
      <vt:lpstr>License Plate Math                    Data Analysis and Statistics</vt:lpstr>
      <vt:lpstr>Number and Operation</vt:lpstr>
      <vt:lpstr>Number and Operation</vt:lpstr>
      <vt:lpstr>Number and Operation</vt:lpstr>
      <vt:lpstr>Number and Operation</vt:lpstr>
      <vt:lpstr>Number and Operation</vt:lpstr>
      <vt:lpstr>Number and Operation</vt:lpstr>
      <vt:lpstr>Guess if You Can     Number Sense and Numeration</vt:lpstr>
      <vt:lpstr>Money Match                      Number Sense and Numeration</vt:lpstr>
      <vt:lpstr>Numbers in the News          Number Sense and Numeration</vt:lpstr>
      <vt:lpstr>Napkin Fractions                 Number Sense and Numeration</vt:lpstr>
      <vt:lpstr>Playing Card Place Value     Number Sense and Numeration</vt:lpstr>
      <vt:lpstr>Odd or Even?                           Number Sense and Numeration</vt:lpstr>
      <vt:lpstr>Better Than Flash Cards-II Patterns, Relationships,and Functions </vt:lpstr>
      <vt:lpstr>Concentration                     Patterns, Relationships,and Functions </vt:lpstr>
      <vt:lpstr>Math Bingo    Patterns, Relationships,and Functions </vt:lpstr>
      <vt:lpstr>Super Sums                         Patterns, Relationships,and Functions </vt:lpstr>
      <vt:lpstr>Shop-o-rama                       Patterns, Relationships,and Functions </vt:lpstr>
      <vt:lpstr>2-Bean Salad                     Patterns, Relationships,and Functions </vt:lpstr>
      <vt:lpstr>Coin Toss                                Data Analysis and Statistics</vt:lpstr>
      <vt:lpstr>Put It Away                     Data Analysis and Statistics</vt:lpstr>
      <vt:lpstr>Is It Certain?                    Data Analysis and Statistics</vt:lpstr>
      <vt:lpstr>Math Maps for the Mind            Data Analysis and Statistics</vt:lpstr>
      <vt:lpstr>The Similarities Between Reading and Math</vt:lpstr>
      <vt:lpstr>The Similarities Between Reading and Math</vt:lpstr>
      <vt:lpstr>Comprehension Strategies</vt:lpstr>
      <vt:lpstr>Comprehension Strategies</vt:lpstr>
      <vt:lpstr>Thank you for coming!!</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Greg Pint</dc:creator>
  <cp:lastModifiedBy>Greg Pint</cp:lastModifiedBy>
  <cp:revision>58</cp:revision>
  <dcterms:created xsi:type="dcterms:W3CDTF">2008-11-11T19:42:53Z</dcterms:created>
  <dcterms:modified xsi:type="dcterms:W3CDTF">2009-02-26T17:17:37Z</dcterms:modified>
</cp:coreProperties>
</file>